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4"/>
    <p:sldMasterId id="2147483757" r:id="rId5"/>
    <p:sldMasterId id="2147483780" r:id="rId6"/>
  </p:sldMasterIdLst>
  <p:notesMasterIdLst>
    <p:notesMasterId r:id="rId23"/>
  </p:notesMasterIdLst>
  <p:sldIdLst>
    <p:sldId id="259" r:id="rId7"/>
    <p:sldId id="2147471603" r:id="rId8"/>
    <p:sldId id="2147471572" r:id="rId9"/>
    <p:sldId id="2147471590" r:id="rId10"/>
    <p:sldId id="2147471589" r:id="rId11"/>
    <p:sldId id="2147471601" r:id="rId12"/>
    <p:sldId id="2147473593" r:id="rId13"/>
    <p:sldId id="2147471597" r:id="rId14"/>
    <p:sldId id="309" r:id="rId15"/>
    <p:sldId id="296" r:id="rId16"/>
    <p:sldId id="2147473607" r:id="rId17"/>
    <p:sldId id="2147473608" r:id="rId18"/>
    <p:sldId id="2147473591" r:id="rId19"/>
    <p:sldId id="2147473592" r:id="rId20"/>
    <p:sldId id="2147471594" r:id="rId21"/>
    <p:sldId id="214747155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002C06-C469-44BA-AC94-82B934BDE80D}">
          <p14:sldIdLst>
            <p14:sldId id="259"/>
            <p14:sldId id="2147471603"/>
            <p14:sldId id="2147471572"/>
            <p14:sldId id="2147471590"/>
            <p14:sldId id="2147471589"/>
            <p14:sldId id="2147471601"/>
            <p14:sldId id="2147473593"/>
            <p14:sldId id="2147471597"/>
            <p14:sldId id="309"/>
            <p14:sldId id="296"/>
            <p14:sldId id="2147473607"/>
            <p14:sldId id="2147473608"/>
            <p14:sldId id="2147473591"/>
            <p14:sldId id="2147473592"/>
            <p14:sldId id="2147471594"/>
            <p14:sldId id="2147471554"/>
          </p14:sldIdLst>
        </p14:section>
        <p14:section name="Backup" id="{05D24B00-34D0-4536-8DD0-98F562D9DD2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Shew" initials="KS" lastIdx="1" clrIdx="0">
    <p:extLst>
      <p:ext uri="{19B8F6BF-5375-455C-9EA6-DF929625EA0E}">
        <p15:presenceInfo xmlns:p15="http://schemas.microsoft.com/office/powerpoint/2012/main" userId="S-1-5-21-1993962763-688789844-682003330-148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34" autoAdjust="0"/>
    <p:restoredTop sz="85638" autoAdjust="0"/>
  </p:normalViewPr>
  <p:slideViewPr>
    <p:cSldViewPr snapToGrid="0">
      <p:cViewPr varScale="1">
        <p:scale>
          <a:sx n="74" d="100"/>
          <a:sy n="74" d="100"/>
        </p:scale>
        <p:origin x="1478"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lumMod val="75000"/>
                  </a:schemeClr>
                </a:solidFill>
              </a:rPr>
              <a:t>Effort</a:t>
            </a:r>
            <a:r>
              <a:rPr lang="en-US" b="1" baseline="0" dirty="0">
                <a:solidFill>
                  <a:schemeClr val="accent2">
                    <a:lumMod val="75000"/>
                  </a:schemeClr>
                </a:solidFill>
              </a:rPr>
              <a:t> Saved per application</a:t>
            </a:r>
            <a:endParaRPr lang="en-US" b="1" dirty="0">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CI/CD</c:v>
                </c:pt>
              </c:strCache>
            </c:strRef>
          </c:tx>
          <c:spPr>
            <a:solidFill>
              <a:schemeClr val="accent1"/>
            </a:solidFill>
            <a:ln>
              <a:noFill/>
            </a:ln>
            <a:effectLst/>
          </c:spPr>
          <c:invertIfNegative val="0"/>
          <c:cat>
            <c:strRef>
              <c:f>Sheet1!$A$2:$A$5</c:f>
              <c:strCache>
                <c:ptCount val="4"/>
                <c:pt idx="0">
                  <c:v>GSESP</c:v>
                </c:pt>
                <c:pt idx="1">
                  <c:v>MIST</c:v>
                </c:pt>
                <c:pt idx="2">
                  <c:v>CASTEAM</c:v>
                </c:pt>
                <c:pt idx="3">
                  <c:v>FTCS</c:v>
                </c:pt>
              </c:strCache>
            </c:strRef>
          </c:cat>
          <c:val>
            <c:numRef>
              <c:f>Sheet1!$B$2:$B$5</c:f>
              <c:numCache>
                <c:formatCode>General</c:formatCode>
                <c:ptCount val="4"/>
                <c:pt idx="0">
                  <c:v>1704</c:v>
                </c:pt>
                <c:pt idx="1">
                  <c:v>1536</c:v>
                </c:pt>
                <c:pt idx="2">
                  <c:v>3297</c:v>
                </c:pt>
                <c:pt idx="3">
                  <c:v>640</c:v>
                </c:pt>
              </c:numCache>
            </c:numRef>
          </c:val>
          <c:extLst>
            <c:ext xmlns:c16="http://schemas.microsoft.com/office/drawing/2014/chart" uri="{C3380CC4-5D6E-409C-BE32-E72D297353CC}">
              <c16:uniqueId val="{00000000-286B-451B-9FF7-850F11E4CE4C}"/>
            </c:ext>
          </c:extLst>
        </c:ser>
        <c:ser>
          <c:idx val="1"/>
          <c:order val="1"/>
          <c:tx>
            <c:strRef>
              <c:f>Sheet1!$C$1</c:f>
              <c:strCache>
                <c:ptCount val="1"/>
                <c:pt idx="0">
                  <c:v>Development</c:v>
                </c:pt>
              </c:strCache>
            </c:strRef>
          </c:tx>
          <c:spPr>
            <a:solidFill>
              <a:schemeClr val="accent2"/>
            </a:solidFill>
            <a:ln>
              <a:noFill/>
            </a:ln>
            <a:effectLst/>
          </c:spPr>
          <c:invertIfNegative val="0"/>
          <c:cat>
            <c:strRef>
              <c:f>Sheet1!$A$2:$A$5</c:f>
              <c:strCache>
                <c:ptCount val="4"/>
                <c:pt idx="0">
                  <c:v>GSESP</c:v>
                </c:pt>
                <c:pt idx="1">
                  <c:v>MIST</c:v>
                </c:pt>
                <c:pt idx="2">
                  <c:v>CASTEAM</c:v>
                </c:pt>
                <c:pt idx="3">
                  <c:v>FTCS</c:v>
                </c:pt>
              </c:strCache>
            </c:strRef>
          </c:cat>
          <c:val>
            <c:numRef>
              <c:f>Sheet1!$C$2:$C$5</c:f>
              <c:numCache>
                <c:formatCode>General</c:formatCode>
                <c:ptCount val="4"/>
                <c:pt idx="0">
                  <c:v>525</c:v>
                </c:pt>
                <c:pt idx="1">
                  <c:v>768</c:v>
                </c:pt>
                <c:pt idx="2">
                  <c:v>750</c:v>
                </c:pt>
                <c:pt idx="3">
                  <c:v>256</c:v>
                </c:pt>
              </c:numCache>
            </c:numRef>
          </c:val>
          <c:extLst>
            <c:ext xmlns:c16="http://schemas.microsoft.com/office/drawing/2014/chart" uri="{C3380CC4-5D6E-409C-BE32-E72D297353CC}">
              <c16:uniqueId val="{00000001-286B-451B-9FF7-850F11E4CE4C}"/>
            </c:ext>
          </c:extLst>
        </c:ser>
        <c:dLbls>
          <c:showLegendKey val="0"/>
          <c:showVal val="0"/>
          <c:showCatName val="0"/>
          <c:showSerName val="0"/>
          <c:showPercent val="0"/>
          <c:showBubbleSize val="0"/>
        </c:dLbls>
        <c:gapWidth val="182"/>
        <c:axId val="1245748848"/>
        <c:axId val="1233607312"/>
      </c:barChart>
      <c:catAx>
        <c:axId val="1245748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3607312"/>
        <c:crosses val="autoZero"/>
        <c:auto val="1"/>
        <c:lblAlgn val="ctr"/>
        <c:lblOffset val="100"/>
        <c:noMultiLvlLbl val="0"/>
      </c:catAx>
      <c:valAx>
        <c:axId val="123360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5748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legend>
      <c:legendPos val="b"/>
      <c:layout>
        <c:manualLayout>
          <c:xMode val="edge"/>
          <c:yMode val="edge"/>
          <c:x val="0.23210192290545287"/>
          <c:y val="0.66653862021253463"/>
          <c:w val="0.57640925971281498"/>
          <c:h val="0.174403382968625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Cumulative Hours Saved</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0678267127292178"/>
          <c:y val="0.14837681949634093"/>
          <c:w val="0.86616310039520084"/>
          <c:h val="0.64264684657319471"/>
        </c:manualLayout>
      </c:layout>
      <c:barChart>
        <c:barDir val="col"/>
        <c:grouping val="clustered"/>
        <c:varyColors val="0"/>
        <c:ser>
          <c:idx val="0"/>
          <c:order val="0"/>
          <c:tx>
            <c:strRef>
              <c:f>Sheet1!$B$1</c:f>
              <c:strCache>
                <c:ptCount val="1"/>
                <c:pt idx="0">
                  <c:v>Hours Saved</c:v>
                </c:pt>
              </c:strCache>
            </c:strRef>
          </c:tx>
          <c:spPr>
            <a:solidFill>
              <a:schemeClr val="accent1"/>
            </a:solidFill>
            <a:ln>
              <a:noFill/>
            </a:ln>
            <a:effectLst/>
          </c:spPr>
          <c:invertIfNegative val="0"/>
          <c:dLbls>
            <c:dLbl>
              <c:idx val="0"/>
              <c:layout>
                <c:manualLayout>
                  <c:x val="0"/>
                  <c:y val="4.124999746247554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08B-44AD-B015-E0572E2BA53B}"/>
                </c:ext>
              </c:extLst>
            </c:dLbl>
            <c:dLbl>
              <c:idx val="1"/>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8B-44AD-B015-E0572E2BA53B}"/>
                </c:ext>
              </c:extLst>
            </c:dLbl>
            <c:dLbl>
              <c:idx val="2"/>
              <c:layout>
                <c:manualLayout>
                  <c:x val="1.5625000000000001E-3"/>
                  <c:y val="1.11562493137149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08B-44AD-B015-E0572E2BA53B}"/>
                </c:ext>
              </c:extLst>
            </c:dLbl>
            <c:dLbl>
              <c:idx val="3"/>
              <c:layout>
                <c:manualLayout>
                  <c:x val="0"/>
                  <c:y val="8.81249945789250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08B-44AD-B015-E0572E2BA53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May</c:v>
                </c:pt>
                <c:pt idx="1">
                  <c:v>June</c:v>
                </c:pt>
                <c:pt idx="2">
                  <c:v>July</c:v>
                </c:pt>
                <c:pt idx="3">
                  <c:v>August</c:v>
                </c:pt>
              </c:strCache>
            </c:strRef>
          </c:cat>
          <c:val>
            <c:numRef>
              <c:f>Sheet1!$B$2:$B$5</c:f>
              <c:numCache>
                <c:formatCode>General</c:formatCode>
                <c:ptCount val="4"/>
                <c:pt idx="0">
                  <c:v>8616</c:v>
                </c:pt>
                <c:pt idx="1">
                  <c:v>8616</c:v>
                </c:pt>
                <c:pt idx="2">
                  <c:v>9512</c:v>
                </c:pt>
                <c:pt idx="3">
                  <c:v>9512</c:v>
                </c:pt>
              </c:numCache>
            </c:numRef>
          </c:val>
          <c:extLst>
            <c:ext xmlns:c16="http://schemas.microsoft.com/office/drawing/2014/chart" uri="{C3380CC4-5D6E-409C-BE32-E72D297353CC}">
              <c16:uniqueId val="{00000004-208B-44AD-B015-E0572E2BA53B}"/>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image" Target="../media/image37.png"/></Relationships>
</file>

<file path=ppt/diagrams/_rels/data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D8AE91F6-0623-43F8-B1B2-4FB0218C6A53}">
      <dgm:prSet phldrT="[Text]"/>
      <dgm:spPr>
        <a:solidFill>
          <a:srgbClr val="7030A0"/>
        </a:solidFill>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a:solidFill>
          <a:srgbClr val="7030A0"/>
        </a:solidFill>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LinFactNeighborX="-136" custLinFactNeighborY="8193"/>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86105" custScaleY="91988">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dgm:spPr>
        <a:blipFill dpi="0" rotWithShape="1">
          <a:blip xmlns:r="http://schemas.openxmlformats.org/officeDocument/2006/relationships" r:embed="rId1"/>
          <a:srcRect/>
          <a:stretch>
            <a:fillRect t="-3043" b="-3043"/>
          </a:stretch>
        </a:blipFill>
      </dgm:spPr>
    </dgm:pt>
    <dgm:pt modelId="{33ED63CC-F9CB-42DD-9955-8794C5B6C2EA}" type="pres">
      <dgm:prSet presAssocID="{A1AABDFB-F633-4227-97D4-E8AC636F9861}" presName="sibTrans" presStyleLbl="sibTrans2D1" presStyleIdx="0" presStyleCnt="0"/>
      <dgm:spPr/>
    </dgm:pt>
    <dgm:pt modelId="{1B6647B6-D0B1-4658-B856-8E05FFA5A64A}" type="pres">
      <dgm:prSet presAssocID="{DB82AA29-24B9-4464-9F70-42927567FE1B}" presName="compNode" presStyleCnt="0"/>
      <dgm:spPr/>
    </dgm:pt>
    <dgm:pt modelId="{59A56097-6A36-494A-BBC6-B17E6F3D4C70}" type="pres">
      <dgm:prSet presAssocID="{DB82AA29-24B9-4464-9F70-42927567FE1B}" presName="node" presStyleLbl="node1" presStyleIdx="1" presStyleCnt="2" custScaleX="83476" custScaleY="90785">
        <dgm:presLayoutVars>
          <dgm:bulletEnabled val="1"/>
        </dgm:presLayoutVars>
      </dgm:prSet>
      <dgm:spPr/>
    </dgm:pt>
    <dgm:pt modelId="{10E985EB-44AD-4847-9DB5-F57A63CC4FCD}" type="pres">
      <dgm:prSet presAssocID="{DB82AA29-24B9-4464-9F70-42927567FE1B}" presName="invisiNode" presStyleLbl="node1" presStyleIdx="1" presStyleCnt="2"/>
      <dgm:spPr/>
    </dgm:pt>
    <dgm:pt modelId="{FBA69DE6-5BB9-476C-98B1-5287B1AD0066}" type="pres">
      <dgm:prSet presAssocID="{DB82AA29-24B9-4464-9F70-42927567FE1B}" presName="imagNode" presStyleLbl="fgImgPlace1" presStyleIdx="1" presStyleCnt="2"/>
      <dgm:spPr>
        <a:blipFill rotWithShape="1">
          <a:blip xmlns:r="http://schemas.openxmlformats.org/officeDocument/2006/relationships" r:embed="rId2"/>
          <a:srcRect/>
          <a:stretch>
            <a:fillRect t="-8000" b="-8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FC7CB476-D185-42AC-AA6A-5D574580DB11}" srcId="{F988CF0A-A538-4734-8A21-557EC0770934}" destId="{DB82AA29-24B9-4464-9F70-42927567FE1B}" srcOrd="1" destOrd="0" parTransId="{4356379E-A81D-4534-80A6-39B7F5474E76}" sibTransId="{A768760E-3EEB-4F4F-9428-AE2E9C97FEB0}"/>
    <dgm:cxn modelId="{74749C59-91C0-4284-8072-501827F733B2}" type="presOf" srcId="{DB82AA29-24B9-4464-9F70-42927567FE1B}" destId="{59A56097-6A36-494A-BBC6-B17E6F3D4C70}" srcOrd="0" destOrd="0" presId="urn:microsoft.com/office/officeart/2005/8/layout/pList2"/>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669C33CD-A486-42BA-94B9-77D7CA0E0427}" type="presParOf" srcId="{7BD89BF6-8C05-4C89-AC21-FC4F5E167D13}" destId="{1B6647B6-D0B1-4658-B856-8E05FFA5A64A}" srcOrd="2" destOrd="0" presId="urn:microsoft.com/office/officeart/2005/8/layout/pList2"/>
    <dgm:cxn modelId="{66D3645B-D4E9-4D4C-A71F-3C617B4F2240}" type="presParOf" srcId="{1B6647B6-D0B1-4658-B856-8E05FFA5A64A}" destId="{59A56097-6A36-494A-BBC6-B17E6F3D4C70}" srcOrd="0" destOrd="0" presId="urn:microsoft.com/office/officeart/2005/8/layout/pList2"/>
    <dgm:cxn modelId="{F57F4EE0-BA9C-4771-9A55-958E73B38278}" type="presParOf" srcId="{1B6647B6-D0B1-4658-B856-8E05FFA5A64A}" destId="{10E985EB-44AD-4847-9DB5-F57A63CC4FCD}" srcOrd="1" destOrd="0" presId="urn:microsoft.com/office/officeart/2005/8/layout/pList2"/>
    <dgm:cxn modelId="{2415157D-76B3-450E-AEDB-57309AE060B3}" type="presParOf" srcId="{1B6647B6-D0B1-4658-B856-8E05FFA5A64A}" destId="{FBA69DE6-5BB9-476C-98B1-5287B1AD006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D8AE91F6-0623-43F8-B1B2-4FB0218C6A53}">
      <dgm:prSet phldrT="[Text]"/>
      <dgm:spPr>
        <a:solidFill>
          <a:srgbClr val="458422"/>
        </a:solidFill>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a:solidFill>
          <a:srgbClr val="458422"/>
        </a:solidFill>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B01391F7-6DCD-4C7E-B396-B1F215AB0832}">
      <dgm:prSet phldrT="[Text]"/>
      <dgm:spPr>
        <a:solidFill>
          <a:srgbClr val="458422"/>
        </a:solidFill>
      </dgm:spPr>
      <dgm:t>
        <a:bodyPr/>
        <a:lstStyle/>
        <a:p>
          <a:r>
            <a:rPr lang="en-US" dirty="0"/>
            <a:t> </a:t>
          </a:r>
        </a:p>
      </dgm:t>
    </dgm:pt>
    <dgm:pt modelId="{56874755-953C-43D5-8B93-E68B8E2EE513}" type="sibTrans" cxnId="{58786A9D-F75C-4A17-B7EC-DED430233F14}">
      <dgm:prSet/>
      <dgm:spPr/>
      <dgm:t>
        <a:bodyPr/>
        <a:lstStyle/>
        <a:p>
          <a:endParaRPr lang="en-US"/>
        </a:p>
      </dgm:t>
    </dgm:pt>
    <dgm:pt modelId="{81C649E2-0812-4735-89FC-5BDC02C9B833}" type="parTrans" cxnId="{58786A9D-F75C-4A17-B7EC-DED430233F14}">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ScaleX="99914" custLinFactNeighborX="-411" custLinFactNeighborY="10166">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95615" custScaleY="90216" custLinFactNeighborX="-114" custLinFactNeighborY="7220">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93527"/>
      <dgm:spPr>
        <a:blipFill dpi="0" rotWithShape="1">
          <a:blip xmlns:r="http://schemas.openxmlformats.org/officeDocument/2006/relationships" r:embed="rId1"/>
          <a:srcRect/>
          <a:stretch>
            <a:fillRect t="-1062" b="-1062"/>
          </a:stretch>
        </a:blipFill>
      </dgm:spPr>
    </dgm:pt>
    <dgm:pt modelId="{33ED63CC-F9CB-42DD-9955-8794C5B6C2EA}" type="pres">
      <dgm:prSet presAssocID="{A1AABDFB-F633-4227-97D4-E8AC636F9861}" presName="sibTrans" presStyleLbl="sibTrans2D1" presStyleIdx="0" presStyleCnt="0"/>
      <dgm:spPr/>
    </dgm:pt>
    <dgm:pt modelId="{11121E5C-D75B-41FD-85A8-5D9C298F702A}" type="pres">
      <dgm:prSet presAssocID="{B01391F7-6DCD-4C7E-B396-B1F215AB0832}" presName="compNode" presStyleCnt="0"/>
      <dgm:spPr/>
    </dgm:pt>
    <dgm:pt modelId="{C3102399-40DB-4A5D-8C8B-ADD4184096BF}" type="pres">
      <dgm:prSet presAssocID="{B01391F7-6DCD-4C7E-B396-B1F215AB0832}" presName="node" presStyleLbl="node1" presStyleIdx="1" presStyleCnt="2" custScaleY="90155">
        <dgm:presLayoutVars>
          <dgm:bulletEnabled val="1"/>
        </dgm:presLayoutVars>
      </dgm:prSet>
      <dgm:spPr/>
    </dgm:pt>
    <dgm:pt modelId="{2FEF9F56-EF02-423D-A40B-907457E0C8B4}" type="pres">
      <dgm:prSet presAssocID="{B01391F7-6DCD-4C7E-B396-B1F215AB0832}" presName="invisiNode" presStyleLbl="node1" presStyleIdx="1" presStyleCnt="2"/>
      <dgm:spPr/>
    </dgm:pt>
    <dgm:pt modelId="{0FD79B8C-39E8-4E8E-92B8-9794B3FED0F4}" type="pres">
      <dgm:prSet presAssocID="{B01391F7-6DCD-4C7E-B396-B1F215AB0832}" presName="imagNode" presStyleLbl="fgImgPlace1" presStyleIdx="1" presStyleCnt="2" custScaleX="85228"/>
      <dgm:spPr>
        <a:blipFill rotWithShape="1">
          <a:blip xmlns:r="http://schemas.openxmlformats.org/officeDocument/2006/relationships" r:embed="rId2"/>
          <a:srcRect/>
          <a:stretch>
            <a:fillRect t="-2000" b="-2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95625473-9046-40E9-AE43-53EB624A2EF8}" type="presOf" srcId="{B01391F7-6DCD-4C7E-B396-B1F215AB0832}" destId="{C3102399-40DB-4A5D-8C8B-ADD4184096BF}" srcOrd="0" destOrd="0" presId="urn:microsoft.com/office/officeart/2005/8/layout/pList2"/>
    <dgm:cxn modelId="{FC7CB476-D185-42AC-AA6A-5D574580DB11}" srcId="{D8AE91F6-0623-43F8-B1B2-4FB0218C6A53}" destId="{DB82AA29-24B9-4464-9F70-42927567FE1B}" srcOrd="0" destOrd="0" parTransId="{4356379E-A81D-4534-80A6-39B7F5474E76}" sibTransId="{A768760E-3EEB-4F4F-9428-AE2E9C97FEB0}"/>
    <dgm:cxn modelId="{7E3B0A94-34E3-43E0-8974-E4BA7F677591}" type="presOf" srcId="{DB82AA29-24B9-4464-9F70-42927567FE1B}" destId="{1E0F39C6-75B5-4569-A323-207B6B94DB19}" srcOrd="0" destOrd="1" presId="urn:microsoft.com/office/officeart/2005/8/layout/pList2"/>
    <dgm:cxn modelId="{58786A9D-F75C-4A17-B7EC-DED430233F14}" srcId="{F988CF0A-A538-4734-8A21-557EC0770934}" destId="{B01391F7-6DCD-4C7E-B396-B1F215AB0832}" srcOrd="1" destOrd="0" parTransId="{81C649E2-0812-4735-89FC-5BDC02C9B833}" sibTransId="{56874755-953C-43D5-8B93-E68B8E2EE513}"/>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3DE03748-4BC9-4F5F-B927-F513C24B0951}" type="presParOf" srcId="{7BD89BF6-8C05-4C89-AC21-FC4F5E167D13}" destId="{11121E5C-D75B-41FD-85A8-5D9C298F702A}" srcOrd="2" destOrd="0" presId="urn:microsoft.com/office/officeart/2005/8/layout/pList2"/>
    <dgm:cxn modelId="{7623E15F-C274-4943-B266-346F7CABB16C}" type="presParOf" srcId="{11121E5C-D75B-41FD-85A8-5D9C298F702A}" destId="{C3102399-40DB-4A5D-8C8B-ADD4184096BF}" srcOrd="0" destOrd="0" presId="urn:microsoft.com/office/officeart/2005/8/layout/pList2"/>
    <dgm:cxn modelId="{EE28ACDD-E788-4DBA-8E21-07C906B0E06E}" type="presParOf" srcId="{11121E5C-D75B-41FD-85A8-5D9C298F702A}" destId="{2FEF9F56-EF02-423D-A40B-907457E0C8B4}" srcOrd="1" destOrd="0" presId="urn:microsoft.com/office/officeart/2005/8/layout/pList2"/>
    <dgm:cxn modelId="{7F7C08BE-5FCE-4A03-A451-594929955B2B}" type="presParOf" srcId="{11121E5C-D75B-41FD-85A8-5D9C298F702A}" destId="{0FD79B8C-39E8-4E8E-92B8-9794B3FED0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pt>
    <dgm:pt modelId="{D8AE91F6-0623-43F8-B1B2-4FB0218C6A53}">
      <dgm:prSet phldrT="[Text]"/>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LinFactNeighborX="-1227" custLinFactNeighborY="10679"/>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86591" custLinFactNeighborX="-4478" custLinFactNeighborY="5265">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82486"/>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33ED63CC-F9CB-42DD-9955-8794C5B6C2EA}" type="pres">
      <dgm:prSet presAssocID="{A1AABDFB-F633-4227-97D4-E8AC636F9861}" presName="sibTrans" presStyleLbl="sibTrans2D1" presStyleIdx="0" presStyleCnt="0"/>
      <dgm:spPr/>
    </dgm:pt>
    <dgm:pt modelId="{1B6647B6-D0B1-4658-B856-8E05FFA5A64A}" type="pres">
      <dgm:prSet presAssocID="{DB82AA29-24B9-4464-9F70-42927567FE1B}" presName="compNode" presStyleCnt="0"/>
      <dgm:spPr/>
    </dgm:pt>
    <dgm:pt modelId="{59A56097-6A36-494A-BBC6-B17E6F3D4C70}" type="pres">
      <dgm:prSet presAssocID="{DB82AA29-24B9-4464-9F70-42927567FE1B}" presName="node" presStyleLbl="node1" presStyleIdx="1" presStyleCnt="2" custScaleX="88557">
        <dgm:presLayoutVars>
          <dgm:bulletEnabled val="1"/>
        </dgm:presLayoutVars>
      </dgm:prSet>
      <dgm:spPr/>
    </dgm:pt>
    <dgm:pt modelId="{10E985EB-44AD-4847-9DB5-F57A63CC4FCD}" type="pres">
      <dgm:prSet presAssocID="{DB82AA29-24B9-4464-9F70-42927567FE1B}" presName="invisiNode" presStyleLbl="node1" presStyleIdx="1" presStyleCnt="2"/>
      <dgm:spPr/>
    </dgm:pt>
    <dgm:pt modelId="{FBA69DE6-5BB9-476C-98B1-5287B1AD0066}" type="pres">
      <dgm:prSet presAssocID="{DB82AA29-24B9-4464-9F70-42927567FE1B}" presName="imagNode" presStyleLbl="fgImgPlace1" presStyleIdx="1" presStyleCnt="2" custScaleX="8479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419" b="-11419"/>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FC7CB476-D185-42AC-AA6A-5D574580DB11}" srcId="{F988CF0A-A538-4734-8A21-557EC0770934}" destId="{DB82AA29-24B9-4464-9F70-42927567FE1B}" srcOrd="1" destOrd="0" parTransId="{4356379E-A81D-4534-80A6-39B7F5474E76}" sibTransId="{A768760E-3EEB-4F4F-9428-AE2E9C97FEB0}"/>
    <dgm:cxn modelId="{74749C59-91C0-4284-8072-501827F733B2}" type="presOf" srcId="{DB82AA29-24B9-4464-9F70-42927567FE1B}" destId="{59A56097-6A36-494A-BBC6-B17E6F3D4C70}" srcOrd="0" destOrd="0" presId="urn:microsoft.com/office/officeart/2005/8/layout/pList2"/>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669C33CD-A486-42BA-94B9-77D7CA0E0427}" type="presParOf" srcId="{7BD89BF6-8C05-4C89-AC21-FC4F5E167D13}" destId="{1B6647B6-D0B1-4658-B856-8E05FFA5A64A}" srcOrd="2" destOrd="0" presId="urn:microsoft.com/office/officeart/2005/8/layout/pList2"/>
    <dgm:cxn modelId="{66D3645B-D4E9-4D4C-A71F-3C617B4F2240}" type="presParOf" srcId="{1B6647B6-D0B1-4658-B856-8E05FFA5A64A}" destId="{59A56097-6A36-494A-BBC6-B17E6F3D4C70}" srcOrd="0" destOrd="0" presId="urn:microsoft.com/office/officeart/2005/8/layout/pList2"/>
    <dgm:cxn modelId="{F57F4EE0-BA9C-4771-9A55-958E73B38278}" type="presParOf" srcId="{1B6647B6-D0B1-4658-B856-8E05FFA5A64A}" destId="{10E985EB-44AD-4847-9DB5-F57A63CC4FCD}" srcOrd="1" destOrd="0" presId="urn:microsoft.com/office/officeart/2005/8/layout/pList2"/>
    <dgm:cxn modelId="{2415157D-76B3-450E-AEDB-57309AE060B3}" type="presParOf" srcId="{1B6647B6-D0B1-4658-B856-8E05FFA5A64A}" destId="{FBA69DE6-5BB9-476C-98B1-5287B1AD006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19338"/>
          <a:ext cx="9652444" cy="2329167"/>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1D1A0-A6E2-4628-962B-615A0D0E819F}">
      <dsp:nvSpPr>
        <dsp:cNvPr id="0" name=""/>
        <dsp:cNvSpPr/>
      </dsp:nvSpPr>
      <dsp:spPr>
        <a:xfrm>
          <a:off x="290680" y="396086"/>
          <a:ext cx="4319562" cy="1708055"/>
        </a:xfrm>
        <a:prstGeom prst="roundRect">
          <a:avLst>
            <a:gd name="adj" fmla="val 10000"/>
          </a:avLst>
        </a:prstGeom>
        <a:blipFill dpi="0" rotWithShape="1">
          <a:blip xmlns:r="http://schemas.openxmlformats.org/officeDocument/2006/relationships" r:embed="rId1"/>
          <a:srcRect/>
          <a:stretch>
            <a:fillRect t="-3043" b="-3043"/>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590782" y="2528739"/>
          <a:ext cx="3719359" cy="2618677"/>
        </a:xfrm>
        <a:prstGeom prst="round2SameRect">
          <a:avLst>
            <a:gd name="adj1" fmla="val 10500"/>
            <a:gd name="adj2" fmla="val 0"/>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671315" y="2528739"/>
        <a:ext cx="3558293" cy="2538144"/>
      </dsp:txXfrm>
    </dsp:sp>
    <dsp:sp modelId="{FBA69DE6-5BB9-476C-98B1-5287B1AD0066}">
      <dsp:nvSpPr>
        <dsp:cNvPr id="0" name=""/>
        <dsp:cNvSpPr/>
      </dsp:nvSpPr>
      <dsp:spPr>
        <a:xfrm>
          <a:off x="5042200" y="404648"/>
          <a:ext cx="4319562" cy="1708055"/>
        </a:xfrm>
        <a:prstGeom prst="roundRect">
          <a:avLst>
            <a:gd name="adj" fmla="val 10000"/>
          </a:avLst>
        </a:prstGeom>
        <a:blipFill rotWithShape="1">
          <a:blip xmlns:r="http://schemas.openxmlformats.org/officeDocument/2006/relationships" r:embed="rId2"/>
          <a:srcRect/>
          <a:stretch>
            <a:fillRect t="-8000" b="-8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56097-6A36-494A-BBC6-B17E6F3D4C70}">
      <dsp:nvSpPr>
        <dsp:cNvPr id="0" name=""/>
        <dsp:cNvSpPr/>
      </dsp:nvSpPr>
      <dsp:spPr>
        <a:xfrm rot="10800000">
          <a:off x="5399082" y="2554424"/>
          <a:ext cx="3605798" cy="2584430"/>
        </a:xfrm>
        <a:prstGeom prst="round2SameRect">
          <a:avLst>
            <a:gd name="adj1" fmla="val 10500"/>
            <a:gd name="adj2" fmla="val 0"/>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5478562" y="2554424"/>
        <a:ext cx="3446838" cy="2504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67003"/>
          <a:ext cx="7750229" cy="2289754"/>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0DE1D1A0-A6E2-4628-962B-615A0D0E819F}">
      <dsp:nvSpPr>
        <dsp:cNvPr id="0" name=""/>
        <dsp:cNvSpPr/>
      </dsp:nvSpPr>
      <dsp:spPr>
        <a:xfrm>
          <a:off x="348158" y="407980"/>
          <a:ext cx="3279890" cy="1679153"/>
        </a:xfrm>
        <a:prstGeom prst="roundRect">
          <a:avLst>
            <a:gd name="adj" fmla="val 10000"/>
          </a:avLst>
        </a:prstGeom>
        <a:blipFill dpi="0" rotWithShape="1">
          <a:blip xmlns:r="http://schemas.openxmlformats.org/officeDocument/2006/relationships" r:embed="rId1"/>
          <a:srcRect/>
          <a:stretch>
            <a:fillRect t="-1062" b="-1062"/>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307549" y="2563568"/>
          <a:ext cx="3353114" cy="2524774"/>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l" defTabSz="2533650">
            <a:lnSpc>
              <a:spcPct val="90000"/>
            </a:lnSpc>
            <a:spcBef>
              <a:spcPct val="0"/>
            </a:spcBef>
            <a:spcAft>
              <a:spcPct val="35000"/>
            </a:spcAft>
            <a:buNone/>
          </a:pPr>
          <a:endParaRPr lang="en-US" sz="5700" kern="1200" dirty="0"/>
        </a:p>
        <a:p>
          <a:pPr marL="285750" lvl="1" indent="-285750" algn="l" defTabSz="1955800">
            <a:lnSpc>
              <a:spcPct val="90000"/>
            </a:lnSpc>
            <a:spcBef>
              <a:spcPct val="0"/>
            </a:spcBef>
            <a:spcAft>
              <a:spcPct val="15000"/>
            </a:spcAft>
            <a:buChar char="•"/>
          </a:pPr>
          <a:endParaRPr lang="en-US" sz="4400" kern="1200" dirty="0"/>
        </a:p>
      </dsp:txBody>
      <dsp:txXfrm rot="10800000">
        <a:off x="385195" y="2563568"/>
        <a:ext cx="3197822" cy="2447128"/>
      </dsp:txXfrm>
    </dsp:sp>
    <dsp:sp modelId="{0FD79B8C-39E8-4E8E-92B8-9794B3FED0F4}">
      <dsp:nvSpPr>
        <dsp:cNvPr id="0" name=""/>
        <dsp:cNvSpPr/>
      </dsp:nvSpPr>
      <dsp:spPr>
        <a:xfrm>
          <a:off x="4274369" y="408407"/>
          <a:ext cx="2988853" cy="1679153"/>
        </a:xfrm>
        <a:prstGeom prst="roundRect">
          <a:avLst>
            <a:gd name="adj" fmla="val 10000"/>
          </a:avLst>
        </a:prstGeom>
        <a:blipFill rotWithShape="1">
          <a:blip xmlns:r="http://schemas.openxmlformats.org/officeDocument/2006/relationships" r:embed="rId2"/>
          <a:srcRect/>
          <a:stretch>
            <a:fillRect t="-2000" b="-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02399-40DB-4A5D-8C8B-ADD4184096BF}">
      <dsp:nvSpPr>
        <dsp:cNvPr id="0" name=""/>
        <dsp:cNvSpPr/>
      </dsp:nvSpPr>
      <dsp:spPr>
        <a:xfrm rot="10800000">
          <a:off x="4015350" y="2530621"/>
          <a:ext cx="3506891" cy="2523067"/>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ctr" defTabSz="2533650">
            <a:lnSpc>
              <a:spcPct val="90000"/>
            </a:lnSpc>
            <a:spcBef>
              <a:spcPct val="0"/>
            </a:spcBef>
            <a:spcAft>
              <a:spcPct val="35000"/>
            </a:spcAft>
            <a:buNone/>
          </a:pPr>
          <a:r>
            <a:rPr lang="en-US" sz="5700" kern="1200" dirty="0"/>
            <a:t> </a:t>
          </a:r>
        </a:p>
      </dsp:txBody>
      <dsp:txXfrm rot="10800000">
        <a:off x="4092943" y="2530621"/>
        <a:ext cx="3351705" cy="2445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38483"/>
          <a:ext cx="9652444" cy="223320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1D1A0-A6E2-4628-962B-615A0D0E819F}">
      <dsp:nvSpPr>
        <dsp:cNvPr id="0" name=""/>
        <dsp:cNvSpPr/>
      </dsp:nvSpPr>
      <dsp:spPr>
        <a:xfrm>
          <a:off x="694013" y="297760"/>
          <a:ext cx="3785952" cy="163768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394276" y="2233204"/>
          <a:ext cx="3974364" cy="2729471"/>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478217" y="2233204"/>
        <a:ext cx="3806482" cy="2645530"/>
      </dsp:txXfrm>
    </dsp:sp>
    <dsp:sp modelId="{FBA69DE6-5BB9-476C-98B1-5287B1AD0066}">
      <dsp:nvSpPr>
        <dsp:cNvPr id="0" name=""/>
        <dsp:cNvSpPr/>
      </dsp:nvSpPr>
      <dsp:spPr>
        <a:xfrm>
          <a:off x="5382071" y="297760"/>
          <a:ext cx="3891977" cy="163768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419" b="-11419"/>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56097-6A36-494A-BBC6-B17E6F3D4C70}">
      <dsp:nvSpPr>
        <dsp:cNvPr id="0" name=""/>
        <dsp:cNvSpPr/>
      </dsp:nvSpPr>
      <dsp:spPr>
        <a:xfrm rot="10800000">
          <a:off x="5295759" y="2233204"/>
          <a:ext cx="4064600" cy="2729471"/>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5379700" y="2233204"/>
        <a:ext cx="3896718" cy="264553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686D7-A6DC-4222-BFDC-A5CA48EF76AB}"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60E5A-76BD-4A5C-8E73-B49AE92C6C6B}" type="slidenum">
              <a:rPr lang="en-US" smtClean="0"/>
              <a:t>‹#›</a:t>
            </a:fld>
            <a:endParaRPr lang="en-US"/>
          </a:p>
        </p:txBody>
      </p:sp>
    </p:spTree>
    <p:extLst>
      <p:ext uri="{BB962C8B-B14F-4D97-AF65-F5344CB8AC3E}">
        <p14:creationId xmlns:p14="http://schemas.microsoft.com/office/powerpoint/2010/main" val="3854118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a:t>
            </a:fld>
            <a:endParaRPr lang="en-US"/>
          </a:p>
        </p:txBody>
      </p:sp>
    </p:spTree>
    <p:extLst>
      <p:ext uri="{BB962C8B-B14F-4D97-AF65-F5344CB8AC3E}">
        <p14:creationId xmlns:p14="http://schemas.microsoft.com/office/powerpoint/2010/main" val="291855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3</a:t>
            </a:fld>
            <a:endParaRPr lang="en-US"/>
          </a:p>
        </p:txBody>
      </p:sp>
    </p:spTree>
    <p:extLst>
      <p:ext uri="{BB962C8B-B14F-4D97-AF65-F5344CB8AC3E}">
        <p14:creationId xmlns:p14="http://schemas.microsoft.com/office/powerpoint/2010/main" val="51614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Source:1) DevSecOps Community Survey</a:t>
            </a:r>
          </a:p>
          <a:p>
            <a:r>
              <a:rPr lang="en-US" sz="1200" b="0" i="0" kern="1200" dirty="0">
                <a:solidFill>
                  <a:schemeClr val="tx1"/>
                </a:solidFill>
                <a:effectLst/>
                <a:latin typeface="+mn-lt"/>
                <a:ea typeface="+mn-ea"/>
                <a:cs typeface="+mn-cs"/>
              </a:rPr>
              <a:t>            2) Puppet State of DevOps Report (https://www.puppet.com/resources/state-of-devops-report)</a:t>
            </a:r>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4</a:t>
            </a:fld>
            <a:endParaRPr lang="en-US"/>
          </a:p>
        </p:txBody>
      </p:sp>
    </p:spTree>
    <p:extLst>
      <p:ext uri="{BB962C8B-B14F-4D97-AF65-F5344CB8AC3E}">
        <p14:creationId xmlns:p14="http://schemas.microsoft.com/office/powerpoint/2010/main" val="144949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7</a:t>
            </a:fld>
            <a:endParaRPr lang="en-US"/>
          </a:p>
        </p:txBody>
      </p:sp>
    </p:spTree>
    <p:extLst>
      <p:ext uri="{BB962C8B-B14F-4D97-AF65-F5344CB8AC3E}">
        <p14:creationId xmlns:p14="http://schemas.microsoft.com/office/powerpoint/2010/main" val="413046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8</a:t>
            </a:fld>
            <a:endParaRPr lang="en-US"/>
          </a:p>
        </p:txBody>
      </p:sp>
    </p:spTree>
    <p:extLst>
      <p:ext uri="{BB962C8B-B14F-4D97-AF65-F5344CB8AC3E}">
        <p14:creationId xmlns:p14="http://schemas.microsoft.com/office/powerpoint/2010/main" val="63823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9</a:t>
            </a:fld>
            <a:endParaRPr lang="en-US"/>
          </a:p>
        </p:txBody>
      </p:sp>
    </p:spTree>
    <p:extLst>
      <p:ext uri="{BB962C8B-B14F-4D97-AF65-F5344CB8AC3E}">
        <p14:creationId xmlns:p14="http://schemas.microsoft.com/office/powerpoint/2010/main" val="316733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10</a:t>
            </a:fld>
            <a:endParaRPr lang="en-US"/>
          </a:p>
        </p:txBody>
      </p:sp>
    </p:spTree>
    <p:extLst>
      <p:ext uri="{BB962C8B-B14F-4D97-AF65-F5344CB8AC3E}">
        <p14:creationId xmlns:p14="http://schemas.microsoft.com/office/powerpoint/2010/main" val="316744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3.emf"/><Relationship Id="rId2" Type="http://schemas.openxmlformats.org/officeDocument/2006/relationships/tags" Target="../tags/tag58.xml"/><Relationship Id="rId1" Type="http://schemas.openxmlformats.org/officeDocument/2006/relationships/vmlDrawing" Target="../drawings/vmlDrawing8.vml"/><Relationship Id="rId6" Type="http://schemas.openxmlformats.org/officeDocument/2006/relationships/tags" Target="../tags/tag62.xml"/><Relationship Id="rId11" Type="http://schemas.openxmlformats.org/officeDocument/2006/relationships/oleObject" Target="../embeddings/oleObject8.bin"/><Relationship Id="rId5" Type="http://schemas.openxmlformats.org/officeDocument/2006/relationships/tags" Target="../tags/tag61.xml"/><Relationship Id="rId10" Type="http://schemas.openxmlformats.org/officeDocument/2006/relationships/slideMaster" Target="../slideMasters/slideMaster2.xml"/><Relationship Id="rId4" Type="http://schemas.openxmlformats.org/officeDocument/2006/relationships/tags" Target="../tags/tag60.xml"/><Relationship Id="rId9" Type="http://schemas.openxmlformats.org/officeDocument/2006/relationships/tags" Target="../tags/tag65.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emf"/><Relationship Id="rId2" Type="http://schemas.openxmlformats.org/officeDocument/2006/relationships/tags" Target="../tags/tag66.xml"/><Relationship Id="rId1" Type="http://schemas.openxmlformats.org/officeDocument/2006/relationships/vmlDrawing" Target="../drawings/vmlDrawing9.vml"/><Relationship Id="rId6" Type="http://schemas.openxmlformats.org/officeDocument/2006/relationships/tags" Target="../tags/tag70.xml"/><Relationship Id="rId11" Type="http://schemas.openxmlformats.org/officeDocument/2006/relationships/oleObject" Target="../embeddings/oleObject9.bin"/><Relationship Id="rId5" Type="http://schemas.openxmlformats.org/officeDocument/2006/relationships/tags" Target="../tags/tag69.xml"/><Relationship Id="rId10" Type="http://schemas.openxmlformats.org/officeDocument/2006/relationships/slideMaster" Target="../slideMasters/slideMaster2.xml"/><Relationship Id="rId4" Type="http://schemas.openxmlformats.org/officeDocument/2006/relationships/tags" Target="../tags/tag68.xml"/><Relationship Id="rId9" Type="http://schemas.openxmlformats.org/officeDocument/2006/relationships/tags" Target="../tags/tag73.xml"/></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3.emf"/><Relationship Id="rId2" Type="http://schemas.openxmlformats.org/officeDocument/2006/relationships/tags" Target="../tags/tag74.xml"/><Relationship Id="rId1" Type="http://schemas.openxmlformats.org/officeDocument/2006/relationships/vmlDrawing" Target="../drawings/vmlDrawing10.vml"/><Relationship Id="rId6" Type="http://schemas.openxmlformats.org/officeDocument/2006/relationships/tags" Target="../tags/tag78.xml"/><Relationship Id="rId11" Type="http://schemas.openxmlformats.org/officeDocument/2006/relationships/oleObject" Target="../embeddings/oleObject10.bin"/><Relationship Id="rId5" Type="http://schemas.openxmlformats.org/officeDocument/2006/relationships/tags" Target="../tags/tag77.xml"/><Relationship Id="rId10"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9.emf"/><Relationship Id="rId2"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86.xml"/><Relationship Id="rId11" Type="http://schemas.openxmlformats.org/officeDocument/2006/relationships/oleObject" Target="../embeddings/oleObject11.bin"/><Relationship Id="rId5" Type="http://schemas.openxmlformats.org/officeDocument/2006/relationships/tags" Target="../tags/tag85.xml"/><Relationship Id="rId10" Type="http://schemas.openxmlformats.org/officeDocument/2006/relationships/slideMaster" Target="../slideMasters/slideMaster2.xml"/><Relationship Id="rId4" Type="http://schemas.openxmlformats.org/officeDocument/2006/relationships/tags" Target="../tags/tag84.xml"/><Relationship Id="rId9" Type="http://schemas.openxmlformats.org/officeDocument/2006/relationships/tags" Target="../tags/tag89.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3.emf"/><Relationship Id="rId2"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tags" Target="../tags/tag94.xml"/><Relationship Id="rId11" Type="http://schemas.openxmlformats.org/officeDocument/2006/relationships/oleObject" Target="../embeddings/oleObject12.bin"/><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vmlDrawing" Target="../drawings/vmlDrawing13.vml"/><Relationship Id="rId6" Type="http://schemas.openxmlformats.org/officeDocument/2006/relationships/tags" Target="../tags/tag102.xml"/><Relationship Id="rId11" Type="http://schemas.openxmlformats.org/officeDocument/2006/relationships/image" Target="../media/image4.png"/><Relationship Id="rId5" Type="http://schemas.openxmlformats.org/officeDocument/2006/relationships/tags" Target="../tags/tag101.xml"/><Relationship Id="rId10" Type="http://schemas.openxmlformats.org/officeDocument/2006/relationships/image" Target="../media/image5.emf"/><Relationship Id="rId4" Type="http://schemas.openxmlformats.org/officeDocument/2006/relationships/tags" Target="../tags/tag100.xml"/><Relationship Id="rId9" Type="http://schemas.openxmlformats.org/officeDocument/2006/relationships/oleObject" Target="../embeddings/oleObject13.bin"/></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05.xml"/><Relationship Id="rId7" Type="http://schemas.openxmlformats.org/officeDocument/2006/relationships/oleObject" Target="../embeddings/oleObject14.bin"/><Relationship Id="rId2" Type="http://schemas.openxmlformats.org/officeDocument/2006/relationships/tags" Target="../tags/tag104.xml"/><Relationship Id="rId1" Type="http://schemas.openxmlformats.org/officeDocument/2006/relationships/vmlDrawing" Target="../drawings/vmlDrawing14.vml"/><Relationship Id="rId6" Type="http://schemas.openxmlformats.org/officeDocument/2006/relationships/slideMaster" Target="../slideMasters/slideMaster2.xml"/><Relationship Id="rId5" Type="http://schemas.openxmlformats.org/officeDocument/2006/relationships/tags" Target="../tags/tag107.xml"/><Relationship Id="rId4" Type="http://schemas.openxmlformats.org/officeDocument/2006/relationships/tags" Target="../tags/tag106.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09.xml"/><Relationship Id="rId7" Type="http://schemas.openxmlformats.org/officeDocument/2006/relationships/image" Target="../media/image10.jpeg"/><Relationship Id="rId2" Type="http://schemas.openxmlformats.org/officeDocument/2006/relationships/tags" Target="../tags/tag108.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6.vml"/><Relationship Id="rId6" Type="http://schemas.openxmlformats.org/officeDocument/2006/relationships/tags" Target="../tags/tag114.xml"/><Relationship Id="rId11" Type="http://schemas.openxmlformats.org/officeDocument/2006/relationships/image" Target="../media/image3.emf"/><Relationship Id="rId5" Type="http://schemas.openxmlformats.org/officeDocument/2006/relationships/tags" Target="../tags/tag113.xml"/><Relationship Id="rId10" Type="http://schemas.openxmlformats.org/officeDocument/2006/relationships/oleObject" Target="../embeddings/oleObject16.bin"/><Relationship Id="rId4" Type="http://schemas.openxmlformats.org/officeDocument/2006/relationships/tags" Target="../tags/tag112.xml"/><Relationship Id="rId9"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vmlDrawing" Target="../drawings/vmlDrawing17.vml"/><Relationship Id="rId6" Type="http://schemas.openxmlformats.org/officeDocument/2006/relationships/tags" Target="../tags/tag125.xml"/><Relationship Id="rId11" Type="http://schemas.openxmlformats.org/officeDocument/2006/relationships/image" Target="../media/image3.emf"/><Relationship Id="rId5" Type="http://schemas.openxmlformats.org/officeDocument/2006/relationships/tags" Target="../tags/tag124.xml"/><Relationship Id="rId10" Type="http://schemas.openxmlformats.org/officeDocument/2006/relationships/oleObject" Target="../embeddings/oleObject17.bin"/><Relationship Id="rId4" Type="http://schemas.openxmlformats.org/officeDocument/2006/relationships/tags" Target="../tags/tag123.xml"/><Relationship Id="rId9"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image" Target="../media/image3.emf"/><Relationship Id="rId5" Type="http://schemas.openxmlformats.org/officeDocument/2006/relationships/tags" Target="../tags/tag24.xml"/><Relationship Id="rId10" Type="http://schemas.openxmlformats.org/officeDocument/2006/relationships/oleObject" Target="../embeddings/oleObject2.bin"/><Relationship Id="rId4" Type="http://schemas.openxmlformats.org/officeDocument/2006/relationships/tags" Target="../tags/tag23.xml"/><Relationship Id="rId9"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9.xml"/><Relationship Id="rId7" Type="http://schemas.openxmlformats.org/officeDocument/2006/relationships/slideMaster" Target="../slideMasters/slideMaster2.xml"/><Relationship Id="rId12" Type="http://schemas.openxmlformats.org/officeDocument/2006/relationships/image" Target="../media/image8.png"/><Relationship Id="rId2" Type="http://schemas.openxmlformats.org/officeDocument/2006/relationships/tags" Target="../tags/tag28.xml"/><Relationship Id="rId1" Type="http://schemas.openxmlformats.org/officeDocument/2006/relationships/vmlDrawing" Target="../drawings/vmlDrawing3.vml"/><Relationship Id="rId6" Type="http://schemas.openxmlformats.org/officeDocument/2006/relationships/tags" Target="../tags/tag32.xml"/><Relationship Id="rId11" Type="http://schemas.openxmlformats.org/officeDocument/2006/relationships/image" Target="../media/image7.emf"/><Relationship Id="rId5" Type="http://schemas.openxmlformats.org/officeDocument/2006/relationships/tags" Target="../tags/tag31.xml"/><Relationship Id="rId10" Type="http://schemas.openxmlformats.org/officeDocument/2006/relationships/image" Target="../media/image6.jpeg"/><Relationship Id="rId4" Type="http://schemas.openxmlformats.org/officeDocument/2006/relationships/tags" Target="../tags/tag30.xml"/><Relationship Id="rId9" Type="http://schemas.openxmlformats.org/officeDocument/2006/relationships/image" Target="../media/image5.emf"/></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4.v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5.emf"/><Relationship Id="rId4" Type="http://schemas.openxmlformats.org/officeDocument/2006/relationships/tags" Target="../tags/tag35.xml"/><Relationship Id="rId9" Type="http://schemas.openxmlformats.org/officeDocument/2006/relationships/oleObject" Target="../embeddings/oleObject4.bin"/></Relationships>
</file>

<file path=ppt/slideLayouts/_rels/slideLayout9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5.emf"/><Relationship Id="rId4" Type="http://schemas.openxmlformats.org/officeDocument/2006/relationships/tags" Target="../tags/tag41.xml"/><Relationship Id="rId9" Type="http://schemas.openxmlformats.org/officeDocument/2006/relationships/oleObject" Target="../embeddings/oleObject5.bin"/></Relationships>
</file>

<file path=ppt/slideLayouts/_rels/slideLayout9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vmlDrawing" Target="../drawings/vmlDrawing6.v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5.emf"/><Relationship Id="rId4" Type="http://schemas.openxmlformats.org/officeDocument/2006/relationships/tags" Target="../tags/tag47.xml"/><Relationship Id="rId9" Type="http://schemas.openxmlformats.org/officeDocument/2006/relationships/oleObject" Target="../embeddings/oleObject6.bin"/></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vmlDrawing" Target="../drawings/vmlDrawing7.vml"/><Relationship Id="rId6" Type="http://schemas.openxmlformats.org/officeDocument/2006/relationships/tags" Target="../tags/tag55.xml"/><Relationship Id="rId11" Type="http://schemas.openxmlformats.org/officeDocument/2006/relationships/image" Target="../media/image5.emf"/><Relationship Id="rId5" Type="http://schemas.openxmlformats.org/officeDocument/2006/relationships/tags" Target="../tags/tag54.xml"/><Relationship Id="rId10" Type="http://schemas.openxmlformats.org/officeDocument/2006/relationships/oleObject" Target="../embeddings/oleObject7.bin"/><Relationship Id="rId4" Type="http://schemas.openxmlformats.org/officeDocument/2006/relationships/tags" Target="../tags/tag53.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9030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6259554"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40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5"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C50C85-5FB9-4798-A8A4-1DA5B9F3ACC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anchor="b">
            <a:noAutofit/>
          </a:bodyPr>
          <a:lstStyle>
            <a:lvl1pPr>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DA2E472-F266-4367-8AC0-79E99FBE7D8C}"/>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DF45DEC-0913-465C-9F7B-760F60B4B06B}"/>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9610490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19"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A5141DBF-D555-4960-9A8C-3FF6919928BF}"/>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0F0DC12-5C2D-43A8-BD24-B35E8657FA2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966519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3"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3CEC6E8B-C25F-4AC0-A2E9-505B7B533392}"/>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8838B709-96EF-4026-A4B8-348A2A54BF8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005340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67"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23688"/>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321619"/>
            <a:ext cx="6967729"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0C9DEA9D-C57B-4AD3-B545-CEFB422D5283}"/>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6F66FDB0-DBC7-4F63-8216-71ED31FB6B7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463107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1"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9A67BF56-D472-4023-A5D1-4C9B269D842D}"/>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231023F7-6DA4-413B-B9A3-A4F09A45C72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2167423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15"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A69A255B-88AC-44A3-8B53-DC0CA70E36AA}"/>
              </a:ext>
            </a:extLst>
          </p:cNvPr>
          <p:cNvPicPr>
            <a:picLocks noChangeAspect="1"/>
          </p:cNvPicPr>
          <p:nvPr userDrawn="1"/>
        </p:nvPicPr>
        <p:blipFill>
          <a:blip r:embed="rId11"/>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A58AAF75-30DC-408A-933A-149F2D14D18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989512"/>
          </a:xfrm>
        </p:spPr>
        <p:txBody>
          <a:bodyPr vert="horz">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8642DA60-5AEA-467A-A844-D62DA863FD7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10963A04-07EA-4E02-8099-9A5B902EC3C8}"/>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838401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39"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BE062D13-EE56-4EF8-977D-63B552BC2D1F}"/>
              </a:ext>
            </a:extLst>
          </p:cNvPr>
          <p:cNvSpPr>
            <a:spLocks noChangeArrowheads="1"/>
          </p:cNvSpPr>
          <p:nvPr userDrawn="1">
            <p:custDataLst>
              <p:tags r:id="rId5"/>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7484526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63"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pic>
        <p:nvPicPr>
          <p:cNvPr id="5" name="Picture 4">
            <a:extLst>
              <a:ext uri="{FF2B5EF4-FFF2-40B4-BE49-F238E27FC236}">
                <a16:creationId xmlns:a16="http://schemas.microsoft.com/office/drawing/2014/main" id="{ECF60797-7D55-4A0C-8E23-3867EB137A0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bwMode="ltGray">
          <a:xfrm rot="10800000">
            <a:off x="0" y="0"/>
            <a:ext cx="12192000" cy="6858000"/>
          </a:xfrm>
          <a:prstGeom prst="rect">
            <a:avLst/>
          </a:prstGeom>
        </p:spPr>
      </p:pic>
      <p:pic>
        <p:nvPicPr>
          <p:cNvPr id="6" name="Picture 5">
            <a:extLst>
              <a:ext uri="{FF2B5EF4-FFF2-40B4-BE49-F238E27FC236}">
                <a16:creationId xmlns:a16="http://schemas.microsoft.com/office/drawing/2014/main" id="{49C9A217-193B-4731-ADBD-46F9393D7C0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7" name="Rectangle 6">
            <a:extLst>
              <a:ext uri="{FF2B5EF4-FFF2-40B4-BE49-F238E27FC236}">
                <a16:creationId xmlns:a16="http://schemas.microsoft.com/office/drawing/2014/main" id="{F921B625-DE7D-434F-91C5-06F59F4AC6C4}"/>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14021426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3_Inside_Page_Header_Bar_and_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7F5D24-09B8-3948-BE16-E6496FE67B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a:noFill/>
        </p:spPr>
      </p:pic>
      <p:sp>
        <p:nvSpPr>
          <p:cNvPr id="3" name="Slide Number Placeholder 2"/>
          <p:cNvSpPr>
            <a:spLocks noGrp="1"/>
          </p:cNvSpPr>
          <p:nvPr>
            <p:ph type="sldNum" sz="quarter" idx="10"/>
          </p:nvPr>
        </p:nvSpPr>
        <p:spPr/>
        <p:txBody>
          <a:bodyPr/>
          <a:lstStyle/>
          <a:p>
            <a:fld id="{48FFE6E1-85EB-9E42-824B-7CC9267ED8B9}" type="slidenum">
              <a:rPr lang="en-US" smtClean="0"/>
              <a:pPr/>
              <a:t>‹#›</a:t>
            </a:fld>
            <a:endParaRPr lang="en-US" dirty="0"/>
          </a:p>
        </p:txBody>
      </p:sp>
      <p:sp>
        <p:nvSpPr>
          <p:cNvPr id="12" name="Text Placeholder 11"/>
          <p:cNvSpPr>
            <a:spLocks noGrp="1"/>
          </p:cNvSpPr>
          <p:nvPr>
            <p:ph type="body" sz="quarter" idx="13"/>
          </p:nvPr>
        </p:nvSpPr>
        <p:spPr>
          <a:xfrm>
            <a:off x="466628" y="177311"/>
            <a:ext cx="7772400" cy="215444"/>
          </a:xfrm>
        </p:spPr>
        <p:txBody>
          <a:bodyPr anchor="ctr" anchorCtr="0"/>
          <a:lstStyle>
            <a:lvl1pPr marL="0" indent="0">
              <a:buNone/>
              <a:defRPr sz="1400">
                <a:solidFill>
                  <a:schemeClr val="tx1">
                    <a:lumMod val="50000"/>
                    <a:lumOff val="50000"/>
                  </a:schemeClr>
                </a:solidFill>
              </a:defRPr>
            </a:lvl1pPr>
          </a:lstStyle>
          <a:p>
            <a:pPr lvl="0"/>
            <a:r>
              <a:rPr lang="en-US" dirty="0"/>
              <a:t>Click to edit Master text styles</a:t>
            </a:r>
          </a:p>
        </p:txBody>
      </p:sp>
      <p:sp>
        <p:nvSpPr>
          <p:cNvPr id="10" name="Title 1">
            <a:extLst>
              <a:ext uri="{FF2B5EF4-FFF2-40B4-BE49-F238E27FC236}">
                <a16:creationId xmlns:a16="http://schemas.microsoft.com/office/drawing/2014/main" id="{5AF3C31D-0571-524B-A9E3-B95B800E55E1}"/>
              </a:ext>
            </a:extLst>
          </p:cNvPr>
          <p:cNvSpPr>
            <a:spLocks noGrp="1"/>
          </p:cNvSpPr>
          <p:nvPr>
            <p:ph type="title"/>
          </p:nvPr>
        </p:nvSpPr>
        <p:spPr>
          <a:xfrm>
            <a:off x="466628" y="601517"/>
            <a:ext cx="10976889" cy="304699"/>
          </a:xfrm>
        </p:spPr>
        <p:txBody>
          <a:bodyPr/>
          <a:lstStyle>
            <a:lvl1pPr>
              <a:defRPr sz="2200">
                <a:solidFill>
                  <a:srgbClr val="5B6770"/>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5B62551-5FD7-3342-B835-379C817EEFA1}"/>
              </a:ext>
            </a:extLst>
          </p:cNvPr>
          <p:cNvSpPr>
            <a:spLocks noGrp="1"/>
          </p:cNvSpPr>
          <p:nvPr>
            <p:ph type="body" sz="quarter" idx="14"/>
          </p:nvPr>
        </p:nvSpPr>
        <p:spPr>
          <a:xfrm>
            <a:off x="466725" y="1278870"/>
            <a:ext cx="10837863" cy="1397306"/>
          </a:xfrm>
        </p:spPr>
        <p:txBody>
          <a:bodyPr/>
          <a:lstStyle>
            <a:lvl1pPr marL="171450" indent="-171450">
              <a:buFont typeface="Wingdings" panose="05000000000000000000" pitchFamily="2" charset="2"/>
              <a:buChar char="§"/>
              <a:defRPr>
                <a:solidFill>
                  <a:srgbClr val="5B6770"/>
                </a:solidFill>
              </a:defRPr>
            </a:lvl1pPr>
            <a:lvl2pPr marL="376238" indent="-204788">
              <a:buFont typeface="Arial" panose="020B0604020202020204" pitchFamily="34" charset="0"/>
              <a:buChar char="•"/>
              <a:defRPr>
                <a:solidFill>
                  <a:srgbClr val="5B6770"/>
                </a:solidFill>
              </a:defRPr>
            </a:lvl2pPr>
            <a:lvl3pPr marL="627063" indent="-185738">
              <a:buFont typeface="Arial" panose="020B0604020202020204" pitchFamily="34" charset="0"/>
              <a:buChar char="–"/>
              <a:defRPr sz="1400"/>
            </a:lvl3pPr>
            <a:lvl4pPr marL="792163" indent="-163513">
              <a:buFont typeface="Courier New" panose="02070309020205020404" pitchFamily="49" charset="0"/>
              <a:buChar char="o"/>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422427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CustomLayouts 1">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687"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0"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574868"/>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498754"/>
            <a:ext cx="91440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Rectangle 11">
            <a:extLst>
              <a:ext uri="{FF2B5EF4-FFF2-40B4-BE49-F238E27FC236}">
                <a16:creationId xmlns:a16="http://schemas.microsoft.com/office/drawing/2014/main" id="{95DF7C92-2A0C-4375-8BE0-A43636F9E3B7}"/>
              </a:ext>
            </a:extLst>
          </p:cNvPr>
          <p:cNvSpPr>
            <a:spLocks/>
          </p:cNvSpPr>
          <p:nvPr userDrawn="1"/>
        </p:nvSpPr>
        <p:spPr>
          <a:xfrm>
            <a:off x="11414468" y="6446268"/>
            <a:ext cx="248196" cy="243469"/>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Slide Number">
            <a:extLst>
              <a:ext uri="{FF2B5EF4-FFF2-40B4-BE49-F238E27FC236}">
                <a16:creationId xmlns:a16="http://schemas.microsoft.com/office/drawing/2014/main" id="{86DA8163-7D2E-4864-BBB0-EB0BDCB68E21}"/>
              </a:ext>
            </a:extLst>
          </p:cNvPr>
          <p:cNvSpPr>
            <a:spLocks noChangeArrowheads="1"/>
          </p:cNvSpPr>
          <p:nvPr userDrawn="1">
            <p:custDataLst>
              <p:tags r:id="rId8"/>
            </p:custDataLst>
          </p:nvPr>
        </p:nvSpPr>
        <p:spPr bwMode="black">
          <a:xfrm>
            <a:off x="11439868" y="6498755"/>
            <a:ext cx="197396" cy="138499"/>
          </a:xfrm>
          <a:prstGeom prst="rect">
            <a:avLst/>
          </a:prstGeom>
          <a:noFill/>
          <a:ln w="9525" algn="ctr">
            <a:noFill/>
            <a:miter lim="800000"/>
            <a:headEnd/>
            <a:tailEnd/>
          </a:ln>
          <a:effectLst/>
        </p:spPr>
        <p:txBody>
          <a:bodyPr wrap="square" lIns="0" tIns="0" rIns="0" bIns="0" anchor="b">
            <a:noAutofit/>
          </a:bodyPr>
          <a:lstStyle/>
          <a:p>
            <a:pPr algn="ctr" defTabSz="610744" fontAlgn="auto">
              <a:spcBef>
                <a:spcPts val="0"/>
              </a:spcBef>
              <a:spcAft>
                <a:spcPts val="0"/>
              </a:spcAft>
              <a:defRPr/>
            </a:pPr>
            <a:fld id="{4ABDCABE-3F10-B64C-92F1-862014417034}" type="slidenum">
              <a:rPr lang="en-US" sz="900" b="0" smtClean="0">
                <a:solidFill>
                  <a:schemeClr val="bg1"/>
                </a:solidFill>
                <a:latin typeface="+mn-lt"/>
                <a:ea typeface="+mn-ea"/>
                <a:cs typeface="Arial" panose="020B0604020202020204" pitchFamily="34" charset="0"/>
              </a:rPr>
              <a:pPr algn="ctr" defTabSz="610744" fontAlgn="auto">
                <a:spcBef>
                  <a:spcPts val="0"/>
                </a:spcBef>
                <a:spcAft>
                  <a:spcPts val="0"/>
                </a:spcAft>
                <a:defRPr/>
              </a:pPr>
              <a:t>‹#›</a:t>
            </a:fld>
            <a:endParaRPr lang="en-US" sz="900" b="0" dirty="0">
              <a:solidFill>
                <a:schemeClr val="bg1"/>
              </a:solidFill>
              <a:latin typeface="+mn-lt"/>
              <a:ea typeface="+mn-ea"/>
              <a:cs typeface="Arial" panose="020B0604020202020204" pitchFamily="34" charset="0"/>
            </a:endParaRPr>
          </a:p>
        </p:txBody>
      </p:sp>
      <p:sp>
        <p:nvSpPr>
          <p:cNvPr id="16" name="TextBox 15">
            <a:extLst>
              <a:ext uri="{FF2B5EF4-FFF2-40B4-BE49-F238E27FC236}">
                <a16:creationId xmlns:a16="http://schemas.microsoft.com/office/drawing/2014/main" id="{EF9D69F1-68BC-43B6-95ED-448C4819FB80}"/>
              </a:ext>
            </a:extLst>
          </p:cNvPr>
          <p:cNvSpPr txBox="1">
            <a:spLocks/>
          </p:cNvSpPr>
          <p:nvPr userDrawn="1"/>
        </p:nvSpPr>
        <p:spPr>
          <a:xfrm>
            <a:off x="10304501" y="6494908"/>
            <a:ext cx="985847" cy="1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defTabSz="826852" fontAlgn="base">
              <a:lnSpc>
                <a:spcPct val="95000"/>
              </a:lnSpc>
              <a:spcBef>
                <a:spcPct val="0"/>
              </a:spcBef>
              <a:spcAft>
                <a:spcPct val="0"/>
              </a:spcAft>
              <a:defRPr/>
            </a:pPr>
            <a:r>
              <a:rPr lang="en-US" sz="1000" dirty="0">
                <a:solidFill>
                  <a:srgbClr val="425559"/>
                </a:solidFill>
                <a:latin typeface="+mj-lt"/>
              </a:rPr>
              <a:t>Charles Schwab</a:t>
            </a:r>
            <a:endParaRPr lang="en-US" sz="1000" b="0" dirty="0">
              <a:solidFill>
                <a:srgbClr val="425559"/>
              </a:solidFill>
              <a:latin typeface="+mj-lt"/>
            </a:endParaRPr>
          </a:p>
        </p:txBody>
      </p:sp>
    </p:spTree>
    <p:extLst>
      <p:ext uri="{BB962C8B-B14F-4D97-AF65-F5344CB8AC3E}">
        <p14:creationId xmlns:p14="http://schemas.microsoft.com/office/powerpoint/2010/main" val="14397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3"/>
          </p:nvPr>
        </p:nvSpPr>
        <p:spPr>
          <a:xfrm>
            <a:off x="6259554"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4"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0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3178830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_Living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6" name="Rectangle 5"/>
          <p:cNvSpPr>
            <a:spLocks noChangeArrowheads="1"/>
          </p:cNvSpPr>
          <p:nvPr userDrawn="1"/>
        </p:nvSpPr>
        <p:spPr bwMode="auto">
          <a:xfrm>
            <a:off x="4572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596696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711"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62507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1AB368BA-1C2F-427C-8AE8-8209EC6C3B43}"/>
              </a:ext>
            </a:extLst>
          </p:cNvPr>
          <p:cNvPicPr>
            <a:picLocks noChangeAspect="1"/>
          </p:cNvPicPr>
          <p:nvPr userDrawn="1"/>
        </p:nvPicPr>
        <p:blipFill>
          <a:blip r:embed="rId2"/>
          <a:stretch>
            <a:fillRect/>
          </a:stretch>
        </p:blipFill>
        <p:spPr>
          <a:xfrm>
            <a:off x="128880" y="6315779"/>
            <a:ext cx="2010508" cy="467286"/>
          </a:xfrm>
          <a:prstGeom prst="rect">
            <a:avLst/>
          </a:prstGeom>
        </p:spPr>
      </p:pic>
    </p:spTree>
    <p:extLst>
      <p:ext uri="{BB962C8B-B14F-4D97-AF65-F5344CB8AC3E}">
        <p14:creationId xmlns:p14="http://schemas.microsoft.com/office/powerpoint/2010/main" val="29862348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userDrawn="1"/>
        </p:nvSpPr>
        <p:spPr>
          <a:xfrm>
            <a:off x="0" y="3"/>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sz="1800" kern="0" dirty="0">
              <a:solidFill>
                <a:srgbClr val="FFFFFF"/>
              </a:solidFill>
            </a:endParaRPr>
          </a:p>
        </p:txBody>
      </p:sp>
      <p:sp>
        <p:nvSpPr>
          <p:cNvPr id="2" name="Title 1"/>
          <p:cNvSpPr>
            <a:spLocks noGrp="1"/>
          </p:cNvSpPr>
          <p:nvPr>
            <p:ph type="ctrTitle"/>
          </p:nvPr>
        </p:nvSpPr>
        <p:spPr>
          <a:xfrm>
            <a:off x="609600" y="2057399"/>
            <a:ext cx="10363200" cy="1664208"/>
          </a:xfrm>
          <a:prstGeom prst="rect">
            <a:avLst/>
          </a:prstGeo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609600" y="4637994"/>
            <a:ext cx="10997184" cy="387798"/>
          </a:xfrm>
          <a:prstGeom prst="rect">
            <a:avLst/>
          </a:prstGeo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15"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6" name="TextBox 25"/>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4365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userDrawn="1"/>
        </p:nvSpPr>
        <p:spPr>
          <a:xfrm>
            <a:off x="0" y="3"/>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pic>
        <p:nvPicPr>
          <p:cNvPr id="264239"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264253"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bg1"/>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rgbClr val="788288"/>
                </a:solidFill>
              </a:defRPr>
            </a:lvl1pPr>
          </a:lstStyle>
          <a:p>
            <a:r>
              <a:rPr lang="en-US" dirty="0"/>
              <a:t>Click to edit Master subtitle style</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5" name="TextBox 24"/>
          <p:cNvSpPr txBox="1"/>
          <p:nvPr userDrawn="1"/>
        </p:nvSpPr>
        <p:spPr>
          <a:xfrm>
            <a:off x="9562641" y="101034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FFFFFF"/>
                </a:solidFill>
              </a:rPr>
              <a:t>Operating Unit</a:t>
            </a:r>
          </a:p>
        </p:txBody>
      </p:sp>
      <p:sp>
        <p:nvSpPr>
          <p:cNvPr id="10" name="TextBox 9"/>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225137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r>
              <a:rPr lang="en-US">
                <a:solidFill>
                  <a:srgbClr val="FFFFFF"/>
                </a:solidFill>
              </a:rPr>
              <a:t>Author, </a:t>
            </a:r>
            <a:fld id="{D72BAC86-7CA1-47DD-8EAD-39EA91178256}" type="datetime1">
              <a:rPr lang="en-US" smtClean="0">
                <a:solidFill>
                  <a:srgbClr val="FFFFFF"/>
                </a:solidFill>
              </a:rPr>
              <a:pPr/>
              <a:t>3/22/2024</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smtClean="0">
                <a:solidFill>
                  <a:srgbClr val="FFFFFF"/>
                </a:solidFill>
              </a:rPr>
              <a:pPr/>
              <a:t>‹#›</a:t>
            </a:fld>
            <a:endParaRPr lang="en-US" sz="1000" dirty="0">
              <a:solidFill>
                <a:srgbClr val="FFFFFF"/>
              </a:solidFill>
            </a:endParaRPr>
          </a:p>
        </p:txBody>
      </p:sp>
      <p:sp>
        <p:nvSpPr>
          <p:cNvPr id="28" name="TextBox 27"/>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29" name="TextBox 28"/>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Tree>
    <p:extLst>
      <p:ext uri="{BB962C8B-B14F-4D97-AF65-F5344CB8AC3E}">
        <p14:creationId xmlns:p14="http://schemas.microsoft.com/office/powerpoint/2010/main" val="118338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tx2"/>
                </a:solidFill>
              </a:defRPr>
            </a:lvl1pPr>
          </a:lstStyle>
          <a:p>
            <a:r>
              <a:rPr lang="en-US" dirty="0"/>
              <a:t>Click to edit Master subtitle style</a:t>
            </a:r>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8" name="TextBox 27"/>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
        <p:nvSpPr>
          <p:cNvPr id="10" name="TextBox 9"/>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Tree>
    <p:extLst>
      <p:ext uri="{BB962C8B-B14F-4D97-AF65-F5344CB8AC3E}">
        <p14:creationId xmlns:p14="http://schemas.microsoft.com/office/powerpoint/2010/main" val="13477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947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51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9"/>
          </p:nvPr>
        </p:nvSpPr>
        <p:spPr>
          <a:xfrm>
            <a:off x="7392282"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2"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9" y="1283210"/>
            <a:ext cx="671885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968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104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9590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dirty="0"/>
              <a:t>Click to edit Master title style</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3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9700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3733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7840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11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9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556263"/>
            <a:ext cx="1717040" cy="246221"/>
          </a:xfrm>
          <a:prstGeom prst="rect">
            <a:avLst/>
          </a:prstGeom>
          <a:noFill/>
        </p:spPr>
        <p:txBody>
          <a:bodyPr wrap="square" rtlCol="0">
            <a:spAutoFit/>
          </a:bodyPr>
          <a:lstStyle/>
          <a:p>
            <a:pPr fontAlgn="base">
              <a:spcBef>
                <a:spcPct val="0"/>
              </a:spcBef>
              <a:spcAft>
                <a:spcPct val="0"/>
              </a:spcAft>
            </a:pPr>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509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2" name="Action Button: Forward or Next 11">
            <a:hlinkClick r:id="" action="ppaction://hlinkshowjump?jump=nextslide" highlightClick="1"/>
          </p:cNvPr>
          <p:cNvSpPr/>
          <p:nvPr userDrawn="1"/>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3" name="Action Button: Home 12">
            <a:hlinkClick r:id="" action="ppaction://hlinkshowjump?jump=firstslide" highlightClick="1"/>
          </p:cNvPr>
          <p:cNvSpPr/>
          <p:nvPr userDrawn="1"/>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076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7" y="3931920"/>
            <a:ext cx="11314075"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2795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937760"/>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707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462272"/>
          </a:xfrm>
          <a:prstGeom prst="rect">
            <a:avLst/>
          </a:prstGeom>
          <a:solidFill>
            <a:srgbClr val="97C5EB"/>
          </a:solidFill>
        </p:spPr>
        <p:txBody>
          <a:bodyPr/>
          <a:lstStyle/>
          <a:p>
            <a:endParaRPr lang="en-US" dirty="0"/>
          </a:p>
        </p:txBody>
      </p:sp>
      <p:sp>
        <p:nvSpPr>
          <p:cNvPr id="8"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8121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0139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5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7008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888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76745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033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24412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613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5558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388352" y="1600200"/>
            <a:ext cx="4230624"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388352" y="4160520"/>
            <a:ext cx="4230624"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0527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705344" y="1600200"/>
            <a:ext cx="390144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705344" y="3867912"/>
            <a:ext cx="390144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762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2901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9"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5786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71600"/>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3145536"/>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928616"/>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71600"/>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3145536"/>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928616"/>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71600"/>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3145536"/>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928616"/>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371600"/>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3145536"/>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928616"/>
            <a:ext cx="2401824" cy="11612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04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124712"/>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807208"/>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489704"/>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124712"/>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807208"/>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489704"/>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124712"/>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807208"/>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489704"/>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124712"/>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2807208"/>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489704"/>
            <a:ext cx="2401824" cy="1161288"/>
          </a:xfrm>
          <a:prstGeom prst="rect">
            <a:avLst/>
          </a:prstGeom>
          <a:solidFill>
            <a:srgbClr val="97C5EB"/>
          </a:solidFill>
        </p:spPr>
        <p:txBody>
          <a:bodyPr/>
          <a:lstStyle/>
          <a:p>
            <a:endParaRPr lang="en-US" dirty="0"/>
          </a:p>
        </p:txBody>
      </p:sp>
      <p:sp>
        <p:nvSpPr>
          <p:cNvPr id="31"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14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371600"/>
            <a:ext cx="2999232" cy="1609344"/>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3145536"/>
            <a:ext cx="2999232" cy="1609344"/>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928616"/>
            <a:ext cx="2999232" cy="1609344"/>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249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179576"/>
            <a:ext cx="2999232" cy="155448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2825496"/>
            <a:ext cx="2999232" cy="1554480"/>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462272"/>
            <a:ext cx="2999232" cy="1554480"/>
          </a:xfrm>
          <a:prstGeom prst="rect">
            <a:avLst/>
          </a:prstGeom>
          <a:solidFill>
            <a:srgbClr val="97C5EB"/>
          </a:solidFill>
        </p:spPr>
        <p:txBody>
          <a:bodyPr/>
          <a:lstStyle/>
          <a:p>
            <a:endParaRPr lang="en-US" dirty="0"/>
          </a:p>
        </p:txBody>
      </p:sp>
      <p:sp>
        <p:nvSpPr>
          <p:cNvPr id="12"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698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23444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23444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008376"/>
            <a:ext cx="2755392" cy="1389888"/>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791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008376"/>
            <a:ext cx="2755392" cy="1389888"/>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791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008376"/>
            <a:ext cx="2755392" cy="1389888"/>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791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9"/>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7708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1280160"/>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060704"/>
            <a:ext cx="2755392" cy="1280160"/>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060704"/>
            <a:ext cx="2755392" cy="1280160"/>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2834640"/>
            <a:ext cx="2755392" cy="1280160"/>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617720"/>
            <a:ext cx="2755392" cy="1280160"/>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2834640"/>
            <a:ext cx="2755392" cy="1280160"/>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617720"/>
            <a:ext cx="2755392" cy="1280160"/>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2834640"/>
            <a:ext cx="2755392" cy="1280160"/>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617720"/>
            <a:ext cx="2755392" cy="1280160"/>
          </a:xfrm>
          <a:prstGeom prst="rect">
            <a:avLst/>
          </a:prstGeom>
          <a:solidFill>
            <a:srgbClr val="97C5EB"/>
          </a:solidFill>
        </p:spPr>
        <p:txBody>
          <a:bodyPr/>
          <a:lstStyle/>
          <a:p>
            <a:endParaRPr lang="en-US" dirty="0"/>
          </a:p>
        </p:txBody>
      </p:sp>
      <p:sp>
        <p:nvSpPr>
          <p:cNvPr id="24"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3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Content Placeholder 5"/>
          <p:cNvSpPr>
            <a:spLocks noGrp="1"/>
          </p:cNvSpPr>
          <p:nvPr>
            <p:ph sz="quarter" idx="20"/>
          </p:nvPr>
        </p:nvSpPr>
        <p:spPr>
          <a:xfrm>
            <a:off x="448921" y="1283210"/>
            <a:ext cx="7876155"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72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393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18"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473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1246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10"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020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5026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1363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1"/>
            <a:ext cx="11314074"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1"/>
            <a:ext cx="11314074"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dirty="0"/>
              <a:t>Author, </a:t>
            </a:r>
            <a:fld id="{D72BAC86-7CA1-47DD-8EAD-39EA91178256}" type="datetime1">
              <a:rPr lang="en-US" smtClean="0"/>
              <a:pPr/>
              <a:t>3/22/2024</a:t>
            </a:fld>
            <a:r>
              <a:rPr lang="en-US" dirty="0"/>
              <a:t>, Filename.ppt</a:t>
            </a:r>
            <a:r>
              <a:rPr lang="en-US" sz="800" dirty="0"/>
              <a:t> </a:t>
            </a:r>
            <a:r>
              <a:rPr lang="en-US" sz="1000" dirty="0"/>
              <a:t>| </a:t>
            </a:r>
            <a:fld id="{689318A1-174D-4DEE-8106-03A37B9BCF15}" type="slidenum">
              <a:rPr lang="en-US" sz="1000" smtClean="0"/>
              <a:pPr/>
              <a:t>‹#›</a:t>
            </a:fld>
            <a:endParaRPr lang="en-US" sz="1000" dirty="0"/>
          </a:p>
        </p:txBody>
      </p:sp>
      <p:sp>
        <p:nvSpPr>
          <p:cNvPr id="4" name="Footer Placeholder 3"/>
          <p:cNvSpPr>
            <a:spLocks noGrp="1"/>
          </p:cNvSpPr>
          <p:nvPr>
            <p:ph type="ftr" sz="quarter" idx="15"/>
          </p:nvPr>
        </p:nvSpPr>
        <p:spPr/>
        <p:txBody>
          <a:bodyPr/>
          <a:lstStyle/>
          <a:p>
            <a:r>
              <a:rPr lang="en-US" dirty="0"/>
              <a:t>BOEING PROPRIETARY</a:t>
            </a:r>
          </a:p>
        </p:txBody>
      </p:sp>
      <p:sp>
        <p:nvSpPr>
          <p:cNvPr id="8" name="Content Placeholder 5"/>
          <p:cNvSpPr>
            <a:spLocks noGrp="1"/>
          </p:cNvSpPr>
          <p:nvPr>
            <p:ph sz="quarter" idx="16"/>
          </p:nvPr>
        </p:nvSpPr>
        <p:spPr>
          <a:xfrm>
            <a:off x="405489" y="1283209"/>
            <a:ext cx="11314074"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6" name="Content Placeholder 2"/>
          <p:cNvSpPr>
            <a:spLocks noGrp="1"/>
          </p:cNvSpPr>
          <p:nvPr>
            <p:ph idx="1"/>
          </p:nvPr>
        </p:nvSpPr>
        <p:spPr>
          <a:xfrm>
            <a:off x="6096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7" name="Picture Placeholder 7"/>
          <p:cNvSpPr>
            <a:spLocks noGrp="1"/>
          </p:cNvSpPr>
          <p:nvPr>
            <p:ph type="pic" sz="quarter" idx="13"/>
          </p:nvPr>
        </p:nvSpPr>
        <p:spPr>
          <a:xfrm>
            <a:off x="621792" y="1292315"/>
            <a:ext cx="2755392" cy="276999"/>
          </a:xfrm>
          <a:solidFill>
            <a:srgbClr val="97C5EB"/>
          </a:solidFill>
        </p:spPr>
        <p:txBody>
          <a:bodyPr/>
          <a:lstStyle/>
          <a:p>
            <a:endParaRPr lang="en-US" dirty="0"/>
          </a:p>
        </p:txBody>
      </p:sp>
      <p:sp>
        <p:nvSpPr>
          <p:cNvPr id="28" name="Content Placeholder 2"/>
          <p:cNvSpPr>
            <a:spLocks noGrp="1"/>
          </p:cNvSpPr>
          <p:nvPr>
            <p:ph idx="18"/>
          </p:nvPr>
        </p:nvSpPr>
        <p:spPr>
          <a:xfrm>
            <a:off x="4718304"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5"/>
            <a:ext cx="2755392" cy="276999"/>
          </a:xfrm>
          <a:solidFill>
            <a:srgbClr val="97C5EB"/>
          </a:solidFill>
        </p:spPr>
        <p:txBody>
          <a:bodyPr/>
          <a:lstStyle/>
          <a:p>
            <a:endParaRPr lang="en-US" dirty="0"/>
          </a:p>
        </p:txBody>
      </p:sp>
      <p:sp>
        <p:nvSpPr>
          <p:cNvPr id="30" name="Content Placeholder 2"/>
          <p:cNvSpPr>
            <a:spLocks noGrp="1"/>
          </p:cNvSpPr>
          <p:nvPr>
            <p:ph idx="20"/>
          </p:nvPr>
        </p:nvSpPr>
        <p:spPr>
          <a:xfrm>
            <a:off x="88392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5"/>
            <a:ext cx="2755392" cy="276999"/>
          </a:xfrm>
          <a:solidFill>
            <a:srgbClr val="97C5EB"/>
          </a:solidFill>
        </p:spPr>
        <p:txBody>
          <a:bodyPr/>
          <a:lstStyle/>
          <a:p>
            <a:endParaRPr lang="en-US" dirty="0"/>
          </a:p>
        </p:txBody>
      </p:sp>
      <p:sp>
        <p:nvSpPr>
          <p:cNvPr id="38" name="Content Placeholder 2"/>
          <p:cNvSpPr>
            <a:spLocks noGrp="1"/>
          </p:cNvSpPr>
          <p:nvPr>
            <p:ph idx="22"/>
          </p:nvPr>
        </p:nvSpPr>
        <p:spPr>
          <a:xfrm>
            <a:off x="6096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9" name="Picture Placeholder 7"/>
          <p:cNvSpPr>
            <a:spLocks noGrp="1"/>
          </p:cNvSpPr>
          <p:nvPr>
            <p:ph type="pic" sz="quarter" idx="23"/>
          </p:nvPr>
        </p:nvSpPr>
        <p:spPr>
          <a:xfrm>
            <a:off x="621792" y="2945131"/>
            <a:ext cx="2755392" cy="276999"/>
          </a:xfrm>
          <a:solidFill>
            <a:srgbClr val="97C5EB"/>
          </a:solidFill>
        </p:spPr>
        <p:txBody>
          <a:bodyPr/>
          <a:lstStyle/>
          <a:p>
            <a:endParaRPr lang="en-US" dirty="0"/>
          </a:p>
        </p:txBody>
      </p:sp>
      <p:sp>
        <p:nvSpPr>
          <p:cNvPr id="40" name="Content Placeholder 2"/>
          <p:cNvSpPr>
            <a:spLocks noGrp="1"/>
          </p:cNvSpPr>
          <p:nvPr>
            <p:ph idx="30"/>
          </p:nvPr>
        </p:nvSpPr>
        <p:spPr>
          <a:xfrm>
            <a:off x="4730496"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1"/>
            <a:ext cx="2755392" cy="276999"/>
          </a:xfrm>
          <a:solidFill>
            <a:srgbClr val="97C5EB"/>
          </a:solidFill>
        </p:spPr>
        <p:txBody>
          <a:bodyPr/>
          <a:lstStyle/>
          <a:p>
            <a:endParaRPr lang="en-US" dirty="0"/>
          </a:p>
        </p:txBody>
      </p:sp>
      <p:sp>
        <p:nvSpPr>
          <p:cNvPr id="44" name="Content Placeholder 2"/>
          <p:cNvSpPr>
            <a:spLocks noGrp="1"/>
          </p:cNvSpPr>
          <p:nvPr>
            <p:ph idx="32"/>
          </p:nvPr>
        </p:nvSpPr>
        <p:spPr>
          <a:xfrm>
            <a:off x="4730496"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5" name="Content Placeholder 2"/>
          <p:cNvSpPr>
            <a:spLocks noGrp="1"/>
          </p:cNvSpPr>
          <p:nvPr>
            <p:ph idx="34"/>
          </p:nvPr>
        </p:nvSpPr>
        <p:spPr>
          <a:xfrm>
            <a:off x="88392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1"/>
            <a:ext cx="2755392" cy="276999"/>
          </a:xfrm>
          <a:solidFill>
            <a:srgbClr val="97C5EB"/>
          </a:solidFill>
        </p:spPr>
        <p:txBody>
          <a:bodyPr/>
          <a:lstStyle/>
          <a:p>
            <a:endParaRPr lang="en-US" dirty="0"/>
          </a:p>
        </p:txBody>
      </p:sp>
      <p:sp>
        <p:nvSpPr>
          <p:cNvPr id="55" name="Content Placeholder 2"/>
          <p:cNvSpPr>
            <a:spLocks noGrp="1"/>
          </p:cNvSpPr>
          <p:nvPr>
            <p:ph idx="36"/>
          </p:nvPr>
        </p:nvSpPr>
        <p:spPr>
          <a:xfrm>
            <a:off x="8839200"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48"/>
            <a:ext cx="2755392" cy="276999"/>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48"/>
            <a:ext cx="2755392" cy="276999"/>
          </a:xfrm>
          <a:solidFill>
            <a:srgbClr val="97C5EB"/>
          </a:solidFill>
        </p:spPr>
        <p:txBody>
          <a:bodyPr/>
          <a:lstStyle/>
          <a:p>
            <a:endParaRPr lang="en-US" dirty="0"/>
          </a:p>
        </p:txBody>
      </p:sp>
    </p:spTree>
    <p:extLst>
      <p:ext uri="{BB962C8B-B14F-4D97-AF65-F5344CB8AC3E}">
        <p14:creationId xmlns:p14="http://schemas.microsoft.com/office/powerpoint/2010/main" val="203831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1" name="Content Placeholder 2"/>
          <p:cNvSpPr>
            <a:spLocks noGrp="1"/>
          </p:cNvSpPr>
          <p:nvPr>
            <p:ph idx="1"/>
          </p:nvPr>
        </p:nvSpPr>
        <p:spPr>
          <a:xfrm>
            <a:off x="609600"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3145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8" y="4352544"/>
            <a:ext cx="10972800"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3"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6399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8"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776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339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4887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518"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264253" name="Rectangle 61"/>
          <p:cNvSpPr>
            <a:spLocks noChangeArrowheads="1"/>
          </p:cNvSpPr>
          <p:nvPr userDrawn="1"/>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2023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66488"/>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3" name="TextBox 2"/>
          <p:cNvSpPr txBox="1"/>
          <p:nvPr userDrawn="1"/>
        </p:nvSpPr>
        <p:spPr>
          <a:xfrm>
            <a:off x="4495219" y="539499"/>
            <a:ext cx="6401931"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6" name="Footer Placeholder 5"/>
          <p:cNvSpPr>
            <a:spLocks noGrp="1"/>
          </p:cNvSpPr>
          <p:nvPr>
            <p:ph type="ftr" sz="quarter" idx="10"/>
          </p:nvPr>
        </p:nvSpPr>
        <p:spPr>
          <a:xfrm>
            <a:off x="3962400" y="6583680"/>
            <a:ext cx="3860800" cy="173736"/>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BOEING PROPRIETARY</a:t>
            </a:r>
          </a:p>
        </p:txBody>
      </p:sp>
      <p:sp>
        <p:nvSpPr>
          <p:cNvPr id="2" name="Slide Number Placeholder 1"/>
          <p:cNvSpPr>
            <a:spLocks noGrp="1"/>
          </p:cNvSpPr>
          <p:nvPr>
            <p:ph type="sldNum" sz="quarter" idx="11"/>
          </p:nvPr>
        </p:nvSpPr>
        <p:spPr>
          <a:xfrm>
            <a:off x="9260419" y="6532563"/>
            <a:ext cx="2377016" cy="246062"/>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Author, </a:t>
            </a:r>
            <a:fld id="{D72BAC86-7CA1-47DD-8EAD-39EA91178256}" type="datetime1">
              <a:rPr lang="en-US" smtClean="0">
                <a:solidFill>
                  <a:srgbClr val="FFFFFF"/>
                </a:solidFill>
              </a:rPr>
              <a:pPr fontAlgn="base">
                <a:spcBef>
                  <a:spcPct val="0"/>
                </a:spcBef>
                <a:spcAft>
                  <a:spcPct val="0"/>
                </a:spcAft>
              </a:pPr>
              <a:t>3/22/2024</a:t>
            </a:fld>
            <a:r>
              <a:rPr lang="en-US" dirty="0">
                <a:solidFill>
                  <a:srgbClr val="FFFFFF"/>
                </a:solidFill>
              </a:rPr>
              <a:t>, Filename.ppt </a:t>
            </a:r>
            <a:r>
              <a:rPr lang="en-US" sz="1000" dirty="0">
                <a:solidFill>
                  <a:srgbClr val="FFFFFF"/>
                </a:solidFill>
              </a:rPr>
              <a:t>| </a:t>
            </a:r>
            <a:fld id="{689318A1-174D-4DEE-8106-03A37B9BCF15}" type="slidenum">
              <a:rPr lang="en-US" sz="1000" smtClean="0">
                <a:solidFill>
                  <a:srgbClr val="FFFFFF"/>
                </a:solidFill>
              </a:rPr>
              <a:pPr fontAlgn="base">
                <a:spcBef>
                  <a:spcPct val="0"/>
                </a:spcBef>
                <a:spcAft>
                  <a:spcPct val="0"/>
                </a:spcAft>
              </a:pPr>
              <a:t>‹#›</a:t>
            </a:fld>
            <a:endParaRPr lang="en-US" sz="1000" dirty="0">
              <a:solidFill>
                <a:srgbClr val="FFFFFF"/>
              </a:solidFill>
            </a:endParaRPr>
          </a:p>
        </p:txBody>
      </p:sp>
    </p:spTree>
    <p:extLst>
      <p:ext uri="{BB962C8B-B14F-4D97-AF65-F5344CB8AC3E}">
        <p14:creationId xmlns:p14="http://schemas.microsoft.com/office/powerpoint/2010/main" val="206565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024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89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58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126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4011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795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27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94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320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80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R</a:t>
            </a:r>
          </a:p>
        </p:txBody>
      </p:sp>
      <p:sp>
        <p:nvSpPr>
          <p:cNvPr id="10" name="TextBox 9"/>
          <p:cNvSpPr txBox="1"/>
          <p:nvPr userDrawn="1"/>
        </p:nvSpPr>
        <p:spPr>
          <a:xfrm>
            <a:off x="10017760" y="417364"/>
            <a:ext cx="1717040" cy="178960"/>
          </a:xfrm>
          <a:prstGeom prst="rect">
            <a:avLst/>
          </a:prstGeom>
          <a:noFill/>
        </p:spPr>
        <p:txBody>
          <a:bodyPr wrap="square" rtlCol="0">
            <a:spAutoFit/>
          </a:bodyPr>
          <a:lstStyle/>
          <a:p>
            <a:pPr fontAlgn="base">
              <a:spcBef>
                <a:spcPct val="0"/>
              </a:spcBef>
              <a:spcAft>
                <a:spcPct val="0"/>
              </a:spcAft>
            </a:pPr>
            <a:r>
              <a:rPr lang="en-US" sz="563"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10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68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522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0858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728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07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18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32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3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61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362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270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5"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5"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2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5"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5"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35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112476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400639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2"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7"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9"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6678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1" name="Text Placeholder 8"/>
          <p:cNvSpPr>
            <a:spLocks noGrp="1"/>
          </p:cNvSpPr>
          <p:nvPr>
            <p:ph type="body" sz="quarter" idx="36"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283904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71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417366"/>
            <a:ext cx="1717040" cy="246221"/>
          </a:xfrm>
          <a:prstGeom prst="rect">
            <a:avLst/>
          </a:prstGeom>
          <a:noFill/>
        </p:spPr>
        <p:txBody>
          <a:bodyPr wrap="square" rtlCol="0">
            <a:spAutoFit/>
          </a:bodyPr>
          <a:lstStyle/>
          <a:p>
            <a:pPr fontAlgn="base">
              <a:spcBef>
                <a:spcPct val="0"/>
              </a:spcBef>
              <a:spcAft>
                <a:spcPct val="0"/>
              </a:spcAft>
            </a:pPr>
            <a:r>
              <a:rPr lang="en-US" sz="100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4"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73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Text Placeholder 8"/>
          <p:cNvSpPr>
            <a:spLocks noGrp="1"/>
          </p:cNvSpPr>
          <p:nvPr>
            <p:ph type="body" sz="quarter" idx="36"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0827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956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25"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Content Placeholder 2"/>
          <p:cNvSpPr>
            <a:spLocks noGrp="1"/>
          </p:cNvSpPr>
          <p:nvPr>
            <p:ph idx="34"/>
          </p:nvPr>
        </p:nvSpPr>
        <p:spPr>
          <a:xfrm>
            <a:off x="88392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513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0"/>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5366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8" name="Text Placeholder 8"/>
          <p:cNvSpPr>
            <a:spLocks noGrp="1"/>
          </p:cNvSpPr>
          <p:nvPr>
            <p:ph type="body" sz="quarter" idx="38" hasCustomPrompt="1"/>
          </p:nvPr>
        </p:nvSpPr>
        <p:spPr>
          <a:xfrm>
            <a:off x="460749" y="6280672"/>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30059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8211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37072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455517"/>
            <a:ext cx="10972800" cy="233141"/>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633985" y="997037"/>
            <a:ext cx="10972800" cy="862159"/>
          </a:xfrm>
        </p:spPr>
        <p:txBody>
          <a:bodyPr/>
          <a:lstStyle>
            <a:lvl1pPr>
              <a:buNone/>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Box 5"/>
          <p:cNvSpPr txBox="1"/>
          <p:nvPr userDrawn="1"/>
        </p:nvSpPr>
        <p:spPr>
          <a:xfrm>
            <a:off x="11059924" y="6572970"/>
            <a:ext cx="288862" cy="163763"/>
          </a:xfrm>
          <a:prstGeom prst="rect">
            <a:avLst/>
          </a:prstGeom>
          <a:noFill/>
        </p:spPr>
        <p:txBody>
          <a:bodyPr wrap="none" rtlCol="0">
            <a:spAutoFit/>
          </a:bodyPr>
          <a:lstStyle/>
          <a:p>
            <a:pPr fontAlgn="base">
              <a:spcBef>
                <a:spcPct val="0"/>
              </a:spcBef>
              <a:spcAft>
                <a:spcPct val="0"/>
              </a:spcAft>
            </a:pPr>
            <a:r>
              <a:rPr lang="en-US" sz="464" dirty="0">
                <a:solidFill>
                  <a:srgbClr val="FFFFFF">
                    <a:lumMod val="50000"/>
                  </a:srgbClr>
                </a:solidFill>
              </a:rPr>
              <a:t>I </a:t>
            </a:r>
            <a:fld id="{D17B4C29-8B43-4249-95EA-7BBF52FC90F9}" type="slidenum">
              <a:rPr lang="en-US" sz="464">
                <a:solidFill>
                  <a:srgbClr val="FFFFFF">
                    <a:lumMod val="50000"/>
                  </a:srgbClr>
                </a:solidFill>
              </a:rPr>
              <a:pPr fontAlgn="base">
                <a:spcBef>
                  <a:spcPct val="0"/>
                </a:spcBef>
                <a:spcAft>
                  <a:spcPct val="0"/>
                </a:spcAft>
              </a:pPr>
              <a:t>‹#›</a:t>
            </a:fld>
            <a:endParaRPr lang="en-US" sz="464" dirty="0">
              <a:solidFill>
                <a:srgbClr val="FFFFFF">
                  <a:lumMod val="50000"/>
                </a:srgbClr>
              </a:solidFill>
            </a:endParaRPr>
          </a:p>
        </p:txBody>
      </p:sp>
      <p:sp>
        <p:nvSpPr>
          <p:cNvPr id="7" name="TextBox 6"/>
          <p:cNvSpPr txBox="1"/>
          <p:nvPr userDrawn="1"/>
        </p:nvSpPr>
        <p:spPr>
          <a:xfrm>
            <a:off x="4277896" y="6596398"/>
            <a:ext cx="3657600" cy="160493"/>
          </a:xfrm>
          <a:prstGeom prst="rect">
            <a:avLst/>
          </a:prstGeom>
          <a:noFill/>
        </p:spPr>
        <p:txBody>
          <a:bodyPr wrap="square" rtlCol="0">
            <a:spAutoFit/>
          </a:bodyPr>
          <a:lstStyle/>
          <a:p>
            <a:pPr algn="ctr" fontAlgn="base">
              <a:spcBef>
                <a:spcPct val="0"/>
              </a:spcBef>
              <a:spcAft>
                <a:spcPct val="0"/>
              </a:spcAft>
            </a:pPr>
            <a:r>
              <a:rPr lang="en-US" sz="443" b="1" dirty="0">
                <a:solidFill>
                  <a:srgbClr val="000000"/>
                </a:solidFill>
              </a:rPr>
              <a:t>BOEING PROPRIETARY</a:t>
            </a:r>
          </a:p>
        </p:txBody>
      </p:sp>
    </p:spTree>
    <p:extLst>
      <p:ext uri="{BB962C8B-B14F-4D97-AF65-F5344CB8AC3E}">
        <p14:creationId xmlns:p14="http://schemas.microsoft.com/office/powerpoint/2010/main" val="18895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3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03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2828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245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45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370736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022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8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107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R</a:t>
            </a:r>
          </a:p>
        </p:txBody>
      </p:sp>
      <p:sp>
        <p:nvSpPr>
          <p:cNvPr id="10" name="TextBox 9"/>
          <p:cNvSpPr txBox="1"/>
          <p:nvPr userDrawn="1"/>
        </p:nvSpPr>
        <p:spPr>
          <a:xfrm>
            <a:off x="10017760" y="417369"/>
            <a:ext cx="1717040" cy="207749"/>
          </a:xfrm>
          <a:prstGeom prst="rect">
            <a:avLst/>
          </a:prstGeom>
          <a:noFill/>
        </p:spPr>
        <p:txBody>
          <a:bodyPr wrap="square" rtlCol="0">
            <a:spAutoFit/>
          </a:bodyPr>
          <a:lstStyle/>
          <a:p>
            <a:pPr fontAlgn="base">
              <a:spcBef>
                <a:spcPct val="0"/>
              </a:spcBef>
              <a:spcAft>
                <a:spcPct val="0"/>
              </a:spcAft>
            </a:pPr>
            <a:r>
              <a:rPr lang="en-US" sz="75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21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2" y="493660"/>
            <a:ext cx="243841"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70" y="493660"/>
            <a:ext cx="243841"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70" y="493660"/>
            <a:ext cx="243841"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39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1"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990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2370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1"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93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944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37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273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67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20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30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1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3"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3"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87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Picture Placeholder 9"/>
          <p:cNvSpPr>
            <a:spLocks noGrp="1"/>
          </p:cNvSpPr>
          <p:nvPr>
            <p:ph type="pic" sz="quarter" idx="13"/>
          </p:nvPr>
        </p:nvSpPr>
        <p:spPr>
          <a:xfrm>
            <a:off x="458907"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7"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2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3"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3"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32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6370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8373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2"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7"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9"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2926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0"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1" name="Text Placeholder 8"/>
          <p:cNvSpPr>
            <a:spLocks noGrp="1"/>
          </p:cNvSpPr>
          <p:nvPr>
            <p:ph type="body" sz="quarter" idx="36"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19306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5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Text Placeholder 8"/>
          <p:cNvSpPr>
            <a:spLocks noGrp="1"/>
          </p:cNvSpPr>
          <p:nvPr>
            <p:ph type="body" sz="quarter" idx="36"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194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2850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25"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Content Placeholder 2"/>
          <p:cNvSpPr>
            <a:spLocks noGrp="1"/>
          </p:cNvSpPr>
          <p:nvPr>
            <p:ph idx="34"/>
          </p:nvPr>
        </p:nvSpPr>
        <p:spPr>
          <a:xfrm>
            <a:off x="88392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178551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3"/>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1143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3/22/2024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458907"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07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8" name="Text Placeholder 8"/>
          <p:cNvSpPr>
            <a:spLocks noGrp="1"/>
          </p:cNvSpPr>
          <p:nvPr>
            <p:ph type="body" sz="quarter" idx="38" hasCustomPrompt="1"/>
          </p:nvPr>
        </p:nvSpPr>
        <p:spPr>
          <a:xfrm>
            <a:off x="460749" y="6280671"/>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0730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8140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3/22/2024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27947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Title slide - proprietary">
    <p:spTree>
      <p:nvGrpSpPr>
        <p:cNvPr id="1" name=""/>
        <p:cNvGrpSpPr/>
        <p:nvPr/>
      </p:nvGrpSpPr>
      <p:grpSpPr>
        <a:xfrm>
          <a:off x="0" y="0"/>
          <a:ext cx="0" cy="0"/>
          <a:chOff x="0" y="0"/>
          <a:chExt cx="0" cy="0"/>
        </a:xfrm>
      </p:grpSpPr>
      <p:sp>
        <p:nvSpPr>
          <p:cNvPr id="37" name="Text Placeholder 5"/>
          <p:cNvSpPr>
            <a:spLocks noGrp="1"/>
          </p:cNvSpPr>
          <p:nvPr>
            <p:ph type="body" sz="quarter" idx="14" hasCustomPrompt="1"/>
          </p:nvPr>
        </p:nvSpPr>
        <p:spPr>
          <a:xfrm>
            <a:off x="613435" y="6093763"/>
            <a:ext cx="3241680" cy="208318"/>
          </a:xfrm>
        </p:spPr>
        <p:txBody>
          <a:bodyPr lIns="0"/>
          <a:lstStyle>
            <a:lvl1pPr marL="0" indent="0">
              <a:buNone/>
              <a:defRPr sz="1100">
                <a:solidFill>
                  <a:schemeClr val="tx1"/>
                </a:solidFill>
              </a:defRPr>
            </a:lvl1pPr>
          </a:lstStyle>
          <a:p>
            <a:r>
              <a:rPr lang="en-US" dirty="0"/>
              <a:t>Click to add date</a:t>
            </a:r>
          </a:p>
        </p:txBody>
      </p:sp>
      <p:sp>
        <p:nvSpPr>
          <p:cNvPr id="39" name="Rectangle 14"/>
          <p:cNvSpPr/>
          <p:nvPr userDrawn="1"/>
        </p:nvSpPr>
        <p:spPr>
          <a:xfrm>
            <a:off x="621782" y="6242603"/>
            <a:ext cx="11113613" cy="369332"/>
          </a:xfrm>
          <a:prstGeom prst="rect">
            <a:avLst/>
          </a:prstGeom>
        </p:spPr>
        <p:txBody>
          <a:bodyPr wrap="square" lIns="0" anchor="b">
            <a:spAutoFit/>
          </a:bodyPr>
          <a:lstStyle/>
          <a:p>
            <a:pPr eaLnBrk="0" hangingPunct="0">
              <a:spcAft>
                <a:spcPts val="200"/>
              </a:spcAft>
            </a:pPr>
            <a:r>
              <a:rPr lang="en-US" sz="600" dirty="0">
                <a:solidFill>
                  <a:prstClr val="white">
                    <a:lumMod val="65000"/>
                  </a:prstClr>
                </a:solidFill>
                <a:ea typeface="ＭＳ Ｐゴシック" pitchFamily="1" charset="-128"/>
              </a:rPr>
              <a:t> </a:t>
            </a:r>
            <a:br>
              <a:rPr lang="en-US" sz="600" dirty="0">
                <a:solidFill>
                  <a:prstClr val="white">
                    <a:lumMod val="65000"/>
                  </a:prstClr>
                </a:solidFill>
                <a:ea typeface="ＭＳ Ｐゴシック" pitchFamily="1" charset="-128"/>
              </a:rPr>
            </a:br>
            <a:r>
              <a:rPr lang="en-US" sz="600" b="1" dirty="0">
                <a:solidFill>
                  <a:prstClr val="black">
                    <a:lumMod val="65000"/>
                    <a:lumOff val="35000"/>
                  </a:prstClr>
                </a:solidFill>
                <a:ea typeface="ＭＳ Ｐゴシック" pitchFamily="1" charset="-128"/>
              </a:rPr>
              <a:t>Proprietary: </a:t>
            </a:r>
            <a:r>
              <a:rPr lang="en-US" sz="600" dirty="0">
                <a:solidFill>
                  <a:prstClr val="black">
                    <a:lumMod val="50000"/>
                    <a:lumOff val="50000"/>
                  </a:prstClr>
                </a:solidFill>
                <a:ea typeface="ＭＳ Ｐゴシック" pitchFamily="1" charset="-128"/>
              </a:rPr>
              <a:t>The information contained herein is proprietary to The Boeing Company and shall not be reproduced or disclosed in whole or in part except when such user possesses direct ,written authorization from The Boeing Company.  </a:t>
            </a:r>
            <a:br>
              <a:rPr lang="en-US" sz="600" dirty="0">
                <a:solidFill>
                  <a:prstClr val="black">
                    <a:lumMod val="50000"/>
                    <a:lumOff val="50000"/>
                  </a:prstClr>
                </a:solidFill>
                <a:ea typeface="ＭＳ Ｐゴシック" pitchFamily="1" charset="-128"/>
              </a:rPr>
            </a:br>
            <a:r>
              <a:rPr lang="en-US" sz="600" dirty="0">
                <a:solidFill>
                  <a:prstClr val="black">
                    <a:lumMod val="50000"/>
                    <a:lumOff val="50000"/>
                  </a:prstClr>
                </a:solidFill>
                <a:cs typeface="Arial" pitchFamily="34" charset="0"/>
              </a:rPr>
              <a:t>The statements contained herein are based on good faith assumptions are to be used for general information purposes only. These statements do not constitute an offer, promise, warranty or guarantee of performance. </a:t>
            </a:r>
          </a:p>
        </p:txBody>
      </p:sp>
      <p:sp>
        <p:nvSpPr>
          <p:cNvPr id="32" name="Picture Placeholder 28"/>
          <p:cNvSpPr>
            <a:spLocks noGrp="1"/>
          </p:cNvSpPr>
          <p:nvPr>
            <p:ph type="pic" sz="quarter" idx="12" hasCustomPrompt="1"/>
          </p:nvPr>
        </p:nvSpPr>
        <p:spPr>
          <a:xfrm>
            <a:off x="-2996" y="974796"/>
            <a:ext cx="12194997" cy="4025398"/>
          </a:xfrm>
          <a:solidFill>
            <a:schemeClr val="accent2">
              <a:lumMod val="60000"/>
              <a:lumOff val="40000"/>
            </a:schemeClr>
          </a:solidFill>
        </p:spPr>
        <p:txBody>
          <a:bodyPr anchor="ctr"/>
          <a:lstStyle>
            <a:lvl1pPr algn="ctr">
              <a:defRPr sz="1600" i="0" baseline="0">
                <a:solidFill>
                  <a:schemeClr val="bg1"/>
                </a:solidFill>
              </a:defRPr>
            </a:lvl1pPr>
          </a:lstStyle>
          <a:p>
            <a:r>
              <a:rPr lang="en-US" dirty="0"/>
              <a:t>CLICK TO ADD PICTURE</a:t>
            </a:r>
          </a:p>
        </p:txBody>
      </p:sp>
      <p:sp>
        <p:nvSpPr>
          <p:cNvPr id="24" name="TextBox 23"/>
          <p:cNvSpPr txBox="1"/>
          <p:nvPr userDrawn="1"/>
        </p:nvSpPr>
        <p:spPr>
          <a:xfrm>
            <a:off x="5044972" y="6606208"/>
            <a:ext cx="2102056" cy="123111"/>
          </a:xfrm>
          <a:prstGeom prst="rect">
            <a:avLst/>
          </a:prstGeom>
          <a:noFill/>
        </p:spPr>
        <p:txBody>
          <a:bodyPr wrap="square" lIns="0" tIns="0" rIns="0" bIns="0" rtlCol="0" anchor="ctr">
            <a:spAutoFit/>
          </a:bodyPr>
          <a:lstStyle/>
          <a:p>
            <a:pPr algn="ctr" defTabSz="746125"/>
            <a:r>
              <a:rPr lang="en-US" sz="800" dirty="0">
                <a:solidFill>
                  <a:prstClr val="black">
                    <a:lumMod val="75000"/>
                    <a:lumOff val="25000"/>
                  </a:prstClr>
                </a:solidFill>
              </a:rPr>
              <a:t>BOEING PROPRIETARY</a:t>
            </a:r>
          </a:p>
        </p:txBody>
      </p:sp>
      <p:sp>
        <p:nvSpPr>
          <p:cNvPr id="29" name="Rectangle 28"/>
          <p:cNvSpPr/>
          <p:nvPr userDrawn="1"/>
        </p:nvSpPr>
        <p:spPr>
          <a:xfrm>
            <a:off x="614681" y="6576126"/>
            <a:ext cx="4160520" cy="200055"/>
          </a:xfrm>
          <a:prstGeom prst="rect">
            <a:avLst/>
          </a:prstGeom>
        </p:spPr>
        <p:txBody>
          <a:bodyPr wrap="square" lIns="0" anchor="ctr">
            <a:spAutoFit/>
          </a:bodyPr>
          <a:lstStyle/>
          <a:p>
            <a:pPr defTabSz="820738" eaLnBrk="0" hangingPunct="0">
              <a:defRPr/>
            </a:pPr>
            <a:r>
              <a:rPr lang="en-US" sz="700" spc="-10" dirty="0">
                <a:solidFill>
                  <a:prstClr val="black">
                    <a:lumMod val="75000"/>
                    <a:lumOff val="25000"/>
                  </a:prstClr>
                </a:solidFill>
              </a:rPr>
              <a:t>Copyright © 2020 Boeing. All rights reserved.</a:t>
            </a:r>
          </a:p>
        </p:txBody>
      </p:sp>
      <p:sp>
        <p:nvSpPr>
          <p:cNvPr id="40" name="Title 22"/>
          <p:cNvSpPr>
            <a:spLocks noGrp="1"/>
          </p:cNvSpPr>
          <p:nvPr>
            <p:ph type="title" hasCustomPrompt="1"/>
          </p:nvPr>
        </p:nvSpPr>
        <p:spPr>
          <a:xfrm>
            <a:off x="613435" y="5062195"/>
            <a:ext cx="10916997" cy="701694"/>
          </a:xfrm>
        </p:spPr>
        <p:txBody>
          <a:bodyPr anchor="b" anchorCtr="0"/>
          <a:lstStyle>
            <a:lvl1pPr algn="l" rtl="0" eaLnBrk="1" fontAlgn="base" hangingPunct="1">
              <a:lnSpc>
                <a:spcPts val="2800"/>
              </a:lnSpc>
              <a:spcBef>
                <a:spcPct val="0"/>
              </a:spcBef>
              <a:spcAft>
                <a:spcPct val="0"/>
              </a:spcAft>
              <a:defRPr lang="en-US" sz="2800" b="0" kern="1200" spc="0" baseline="0" dirty="0">
                <a:gradFill flip="none" rotWithShape="1">
                  <a:gsLst>
                    <a:gs pos="100000">
                      <a:schemeClr val="accent1">
                        <a:lumMod val="75000"/>
                      </a:schemeClr>
                    </a:gs>
                    <a:gs pos="0">
                      <a:schemeClr val="accent1"/>
                    </a:gs>
                  </a:gsLst>
                  <a:lin ang="2700000" scaled="1"/>
                  <a:tileRect/>
                </a:gradFill>
                <a:latin typeface="+mn-lt"/>
                <a:ea typeface="+mn-ea"/>
                <a:cs typeface="Arial" pitchFamily="34" charset="0"/>
              </a:defRPr>
            </a:lvl1pPr>
          </a:lstStyle>
          <a:p>
            <a:pPr marL="0" lvl="0" indent="0" defTabSz="914400" latinLnBrk="0">
              <a:lnSpc>
                <a:spcPct val="90000"/>
              </a:lnSpc>
              <a:spcBef>
                <a:spcPts val="0"/>
              </a:spcBef>
              <a:buFont typeface="Arial" pitchFamily="34" charset="0"/>
              <a:buNone/>
            </a:pPr>
            <a:r>
              <a:rPr lang="en-US" dirty="0"/>
              <a:t>Title</a:t>
            </a:r>
          </a:p>
        </p:txBody>
      </p:sp>
      <p:sp>
        <p:nvSpPr>
          <p:cNvPr id="7" name="Text Placeholder 6"/>
          <p:cNvSpPr>
            <a:spLocks noGrp="1"/>
          </p:cNvSpPr>
          <p:nvPr>
            <p:ph type="body" sz="quarter" idx="15" hasCustomPrompt="1"/>
          </p:nvPr>
        </p:nvSpPr>
        <p:spPr>
          <a:xfrm>
            <a:off x="613435" y="5764213"/>
            <a:ext cx="11121365" cy="538162"/>
          </a:xfrm>
        </p:spPr>
        <p:txBody>
          <a:bodyPr lIns="0" rIns="0"/>
          <a:lstStyle>
            <a:lvl1pPr marL="0" indent="0">
              <a:spcBef>
                <a:spcPts val="0"/>
              </a:spcBef>
              <a:buNone/>
              <a:defRPr>
                <a:solidFill>
                  <a:schemeClr val="tx1"/>
                </a:solidFill>
              </a:defRPr>
            </a:lvl1pPr>
          </a:lstStyle>
          <a:p>
            <a:pPr lvl="0"/>
            <a:r>
              <a:rPr lang="en-US" dirty="0"/>
              <a:t>Presenter name | Presenter title</a:t>
            </a:r>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357" y="353836"/>
            <a:ext cx="2496939" cy="436964"/>
          </a:xfrm>
          <a:prstGeom prst="rect">
            <a:avLst/>
          </a:prstGeom>
        </p:spPr>
      </p:pic>
    </p:spTree>
    <p:extLst>
      <p:ext uri="{BB962C8B-B14F-4D97-AF65-F5344CB8AC3E}">
        <p14:creationId xmlns:p14="http://schemas.microsoft.com/office/powerpoint/2010/main" val="34376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1"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923688"/>
            <a:ext cx="11082528" cy="276999"/>
          </a:xfrm>
          <a:prstGeom prst="rect">
            <a:avLst/>
          </a:prstGeom>
        </p:spPr>
        <p:txBody>
          <a:bodyPr vert="horz" wrap="square" lIns="0" tIns="0" rIns="0" bIns="0" rtlCol="0">
            <a:spAutoFit/>
          </a:bodyPr>
          <a:lstStyle>
            <a:lvl1pPr>
              <a:defRPr lang="en-US" sz="1800" b="0" dirty="0"/>
            </a:lvl1pPr>
          </a:lstStyle>
          <a:p>
            <a:pPr lvl="0"/>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32161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5810767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5"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20609C13-D127-4675-B66E-CEE3BA99496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14" name="Picture 13">
            <a:extLst>
              <a:ext uri="{FF2B5EF4-FFF2-40B4-BE49-F238E27FC236}">
                <a16:creationId xmlns:a16="http://schemas.microsoft.com/office/drawing/2014/main" id="{D7595C8C-5755-46C8-9119-B1A7AB58E147}"/>
              </a:ext>
            </a:extLst>
          </p:cNvPr>
          <p:cNvPicPr>
            <a:picLocks noChangeAspect="1"/>
          </p:cNvPicPr>
          <p:nvPr userDrawn="1"/>
        </p:nvPicPr>
        <p:blipFill rotWithShape="1">
          <a:blip r:embed="rId11"/>
          <a:srcRect r="19348" b="17219"/>
          <a:stretch/>
        </p:blipFill>
        <p:spPr bwMode="ltGray">
          <a:xfrm>
            <a:off x="2579770" y="1603297"/>
            <a:ext cx="9612230" cy="5289029"/>
          </a:xfrm>
          <a:prstGeom prst="rect">
            <a:avLst/>
          </a:prstGeom>
        </p:spPr>
      </p:pic>
      <p:pic>
        <p:nvPicPr>
          <p:cNvPr id="10" name="Picture 47" descr="Boeing_white_standard">
            <a:extLst>
              <a:ext uri="{FF2B5EF4-FFF2-40B4-BE49-F238E27FC236}">
                <a16:creationId xmlns:a16="http://schemas.microsoft.com/office/drawing/2014/main" id="{2FB7B172-2663-4CDC-BB20-678399F49EE5}"/>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ltGray">
          <a:xfrm>
            <a:off x="551941" y="395226"/>
            <a:ext cx="1855788" cy="447675"/>
          </a:xfrm>
          <a:prstGeom prst="rect">
            <a:avLst/>
          </a:prstGeom>
          <a:noFill/>
        </p:spPr>
      </p:pic>
      <p:sp>
        <p:nvSpPr>
          <p:cNvPr id="12" name="Footer Placeholder 4">
            <a:extLst>
              <a:ext uri="{FF2B5EF4-FFF2-40B4-BE49-F238E27FC236}">
                <a16:creationId xmlns:a16="http://schemas.microsoft.com/office/drawing/2014/main" id="{24FEF3CD-35EC-43B0-96A6-37E583642CE0}"/>
              </a:ext>
            </a:extLst>
          </p:cNvPr>
          <p:cNvSpPr txBox="1">
            <a:spLocks/>
          </p:cNvSpPr>
          <p:nvPr userDrawn="1"/>
        </p:nvSpPr>
        <p:spPr bwMode="ltGray">
          <a:xfrm>
            <a:off x="551941" y="6645055"/>
            <a:ext cx="1197444" cy="123111"/>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
        <p:nvSpPr>
          <p:cNvPr id="2" name="Rectangle 1" hidden="1">
            <a:extLst>
              <a:ext uri="{FF2B5EF4-FFF2-40B4-BE49-F238E27FC236}">
                <a16:creationId xmlns:a16="http://schemas.microsoft.com/office/drawing/2014/main" id="{CC42428D-965F-410A-AAB0-2F4E028AF0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4"/>
            </p:custDataLst>
          </p:nvPr>
        </p:nvSpPr>
        <p:spPr bwMode="auto">
          <a:xfrm>
            <a:off x="550800" y="3946737"/>
            <a:ext cx="751255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5"/>
            </p:custDataLst>
          </p:nvPr>
        </p:nvSpPr>
        <p:spPr bwMode="auto">
          <a:xfrm>
            <a:off x="551941" y="3529128"/>
            <a:ext cx="899932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hasCustomPrompt="1"/>
            <p:custDataLst>
              <p:tags r:id="rId6"/>
            </p:custDataLst>
          </p:nvPr>
        </p:nvSpPr>
        <p:spPr bwMode="auto">
          <a:xfrm>
            <a:off x="551941" y="2053865"/>
            <a:ext cx="8999329"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dirty="0"/>
              <a:t>Click to edit </a:t>
            </a:r>
            <a:br>
              <a:rPr lang="en-US" dirty="0"/>
            </a:br>
            <a:r>
              <a:rPr lang="en-US" dirty="0"/>
              <a:t>Master title style</a:t>
            </a:r>
          </a:p>
        </p:txBody>
      </p:sp>
      <p:sp>
        <p:nvSpPr>
          <p:cNvPr id="17" name="Rectangle 16">
            <a:extLst>
              <a:ext uri="{FF2B5EF4-FFF2-40B4-BE49-F238E27FC236}">
                <a16:creationId xmlns:a16="http://schemas.microsoft.com/office/drawing/2014/main" id="{77C30BA1-9948-4963-BD4A-37877B297D33}"/>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2"/>
                </a:solidFill>
              </a:rPr>
              <a:t>Copyright © 2021 Boeing. All rights reserved.</a:t>
            </a:r>
          </a:p>
        </p:txBody>
      </p:sp>
    </p:spTree>
    <p:extLst>
      <p:ext uri="{BB962C8B-B14F-4D97-AF65-F5344CB8AC3E}">
        <p14:creationId xmlns:p14="http://schemas.microsoft.com/office/powerpoint/2010/main" val="3307892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99" name="think-cell Slide" r:id="rId9" imgW="592" imgH="591" progId="TCLayout.ActiveDocument.1">
                  <p:embed/>
                </p:oleObj>
              </mc:Choice>
              <mc:Fallback>
                <p:oleObj name="think-cell Slide" r:id="rId9"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673624FA-EF3A-40FA-B4F1-199C883B2719}"/>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3059589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3"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4F102FCA-3E4C-42D4-9EEF-A2FA0D85DF8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4435048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47"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88489467-9E92-4B35-9EF9-A2C34DFCBC94}"/>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541889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1"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F3682719-4182-4739-8401-4658F3A341EE}"/>
              </a:ext>
            </a:extLst>
          </p:cNvPr>
          <p:cNvSpPr>
            <a:spLocks noChangeArrowheads="1"/>
          </p:cNvSpPr>
          <p:nvPr userDrawn="1">
            <p:custDataLst>
              <p:tags r:id="rId8"/>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1079967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theme" Target="../theme/theme2.xml"/><Relationship Id="rId34" Type="http://schemas.openxmlformats.org/officeDocument/2006/relationships/tags" Target="../tags/tag12.xml"/><Relationship Id="rId42" Type="http://schemas.openxmlformats.org/officeDocument/2006/relationships/tags" Target="../tags/tag20.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tags" Target="../tags/tag7.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image" Target="../media/image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tags" Target="../tags/tag1.xml"/><Relationship Id="rId28" Type="http://schemas.openxmlformats.org/officeDocument/2006/relationships/tags" Target="../tags/tag6.xml"/><Relationship Id="rId36" Type="http://schemas.openxmlformats.org/officeDocument/2006/relationships/tags" Target="../tags/tag14.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tags" Target="../tags/tag9.xml"/><Relationship Id="rId44" Type="http://schemas.openxmlformats.org/officeDocument/2006/relationships/image" Target="../media/image3.emf"/><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vmlDrawing" Target="../drawings/vmlDrawing1.v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oleObject" Target="../embeddings/oleObject1.bin"/><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20" Type="http://schemas.openxmlformats.org/officeDocument/2006/relationships/slideLayout" Target="../slideLayouts/slideLayout113.xml"/><Relationship Id="rId41" Type="http://schemas.openxmlformats.org/officeDocument/2006/relationships/tags" Target="../tags/tag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41" Type="http://schemas.openxmlformats.org/officeDocument/2006/relationships/slideLayout" Target="../slideLayouts/slideLayout154.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4" Type="http://schemas.openxmlformats.org/officeDocument/2006/relationships/theme" Target="../theme/theme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8" Type="http://schemas.openxmlformats.org/officeDocument/2006/relationships/slideLayout" Target="../slideLayouts/slideLayout121.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2" name="Boeing 12 column grid" hidden="1"/>
          <p:cNvGrpSpPr/>
          <p:nvPr userDrawn="1"/>
        </p:nvGrpSpPr>
        <p:grpSpPr>
          <a:xfrm>
            <a:off x="11577" y="0"/>
            <a:ext cx="12195176" cy="6858000"/>
            <a:chOff x="0" y="0"/>
            <a:chExt cx="12192000" cy="6858000"/>
          </a:xfrm>
        </p:grpSpPr>
        <p:grpSp>
          <p:nvGrpSpPr>
            <p:cNvPr id="13" name="Group 12"/>
            <p:cNvGrpSpPr/>
            <p:nvPr userDrawn="1"/>
          </p:nvGrpSpPr>
          <p:grpSpPr>
            <a:xfrm>
              <a:off x="0" y="0"/>
              <a:ext cx="12188825" cy="6858000"/>
              <a:chOff x="0" y="0"/>
              <a:chExt cx="12188825" cy="6858000"/>
            </a:xfrm>
          </p:grpSpPr>
          <p:grpSp>
            <p:nvGrpSpPr>
              <p:cNvPr id="15" name="Boeing 12 column grid"/>
              <p:cNvGrpSpPr/>
              <p:nvPr userDrawn="1"/>
            </p:nvGrpSpPr>
            <p:grpSpPr>
              <a:xfrm>
                <a:off x="0" y="461727"/>
                <a:ext cx="12188825" cy="5957180"/>
                <a:chOff x="129803" y="456356"/>
                <a:chExt cx="8890818" cy="5958732"/>
              </a:xfrm>
            </p:grpSpPr>
            <p:cxnSp>
              <p:nvCxnSpPr>
                <p:cNvPr id="20" name="Straight Connector 19"/>
                <p:cNvCxnSpPr/>
                <p:nvPr userDrawn="1"/>
              </p:nvCxnSpPr>
              <p:spPr>
                <a:xfrm>
                  <a:off x="471778" y="995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userDrawn="1"/>
              </p:nvCxnSpPr>
              <p:spPr>
                <a:xfrm>
                  <a:off x="471778" y="1291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userDrawn="1"/>
              </p:nvCxnSpPr>
              <p:spPr>
                <a:xfrm>
                  <a:off x="464396" y="2136995"/>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userDrawn="1"/>
              </p:nvCxnSpPr>
              <p:spPr>
                <a:xfrm>
                  <a:off x="464396" y="2432456"/>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userDrawn="1"/>
              </p:nvCxnSpPr>
              <p:spPr>
                <a:xfrm>
                  <a:off x="459993" y="3288274"/>
                  <a:ext cx="8223097"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userDrawn="1"/>
              </p:nvCxnSpPr>
              <p:spPr>
                <a:xfrm>
                  <a:off x="466598" y="3583735"/>
                  <a:ext cx="821649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userDrawn="1"/>
              </p:nvCxnSpPr>
              <p:spPr>
                <a:xfrm>
                  <a:off x="464396" y="4424269"/>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userDrawn="1"/>
              </p:nvCxnSpPr>
              <p:spPr>
                <a:xfrm>
                  <a:off x="462195" y="4719730"/>
                  <a:ext cx="8220896"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userDrawn="1"/>
              </p:nvCxnSpPr>
              <p:spPr>
                <a:xfrm>
                  <a:off x="471778" y="5567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userDrawn="1"/>
              </p:nvCxnSpPr>
              <p:spPr>
                <a:xfrm>
                  <a:off x="471778" y="5863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userDrawn="1"/>
              </p:nvSpPr>
              <p:spPr>
                <a:xfrm>
                  <a:off x="463550" y="456356"/>
                  <a:ext cx="8223250" cy="5944444"/>
                </a:xfrm>
                <a:prstGeom prst="rect">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31" name="Straight Connector 30"/>
                <p:cNvCxnSpPr/>
                <p:nvPr userDrawn="1"/>
              </p:nvCxnSpPr>
              <p:spPr>
                <a:xfrm>
                  <a:off x="471782" y="1143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userDrawn="1"/>
              </p:nvCxnSpPr>
              <p:spPr>
                <a:xfrm>
                  <a:off x="129803" y="2284726"/>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userDrawn="1"/>
              </p:nvCxnSpPr>
              <p:spPr>
                <a:xfrm>
                  <a:off x="463550" y="3432679"/>
                  <a:ext cx="8223250" cy="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userDrawn="1"/>
              </p:nvCxnSpPr>
              <p:spPr>
                <a:xfrm>
                  <a:off x="129803" y="4572000"/>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userDrawn="1"/>
              </p:nvCxnSpPr>
              <p:spPr>
                <a:xfrm>
                  <a:off x="471782" y="5715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userDrawn="1"/>
              </p:nvGrpSpPr>
              <p:grpSpPr>
                <a:xfrm>
                  <a:off x="1043681" y="457200"/>
                  <a:ext cx="7060730" cy="5957888"/>
                  <a:chOff x="1043681" y="0"/>
                  <a:chExt cx="7060730" cy="6858000"/>
                </a:xfrm>
              </p:grpSpPr>
              <p:cxnSp>
                <p:nvCxnSpPr>
                  <p:cNvPr id="37" name="Straight Connector 36"/>
                  <p:cNvCxnSpPr/>
                  <p:nvPr/>
                </p:nvCxnSpPr>
                <p:spPr>
                  <a:xfrm>
                    <a:off x="4570813" y="0"/>
                    <a:ext cx="0" cy="685800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20"/>
                  <p:cNvCxnSpPr/>
                  <p:nvPr/>
                </p:nvCxnSpPr>
                <p:spPr>
                  <a:xfrm>
                    <a:off x="104368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15"/>
                  <p:cNvCxnSpPr/>
                  <p:nvPr/>
                </p:nvCxnSpPr>
                <p:spPr>
                  <a:xfrm>
                    <a:off x="11584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74150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5298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43709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532550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5473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userDrawn="1"/>
                </p:nvCxnSpPr>
                <p:spPr>
                  <a:xfrm>
                    <a:off x="3128876"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userDrawn="1"/>
                </p:nvCxnSpPr>
                <p:spPr>
                  <a:xfrm>
                    <a:off x="324337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userDrawn="1"/>
                </p:nvCxnSpPr>
                <p:spPr>
                  <a:xfrm>
                    <a:off x="382641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userDrawn="1"/>
                </p:nvCxnSpPr>
                <p:spPr>
                  <a:xfrm>
                    <a:off x="3937473"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userDrawn="1"/>
                </p:nvCxnSpPr>
                <p:spPr>
                  <a:xfrm>
                    <a:off x="452230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userDrawn="1"/>
                </p:nvCxnSpPr>
                <p:spPr>
                  <a:xfrm>
                    <a:off x="462823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userDrawn="1"/>
                </p:nvCxnSpPr>
                <p:spPr>
                  <a:xfrm>
                    <a:off x="52137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userDrawn="1"/>
                </p:nvCxnSpPr>
                <p:spPr>
                  <a:xfrm>
                    <a:off x="810441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userDrawn="1"/>
                </p:nvCxnSpPr>
                <p:spPr>
                  <a:xfrm>
                    <a:off x="590715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userDrawn="1"/>
                </p:nvCxnSpPr>
                <p:spPr>
                  <a:xfrm>
                    <a:off x="601976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userDrawn="1"/>
                </p:nvCxnSpPr>
                <p:spPr>
                  <a:xfrm>
                    <a:off x="6605010"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userDrawn="1"/>
                </p:nvCxnSpPr>
                <p:spPr>
                  <a:xfrm>
                    <a:off x="67138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userDrawn="1"/>
                </p:nvCxnSpPr>
                <p:spPr>
                  <a:xfrm>
                    <a:off x="729868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740902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userDrawn="1"/>
                </p:nvCxnSpPr>
                <p:spPr>
                  <a:xfrm>
                    <a:off x="799017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41"/>
              <p:cNvGrpSpPr/>
              <p:nvPr userDrawn="1"/>
            </p:nvGrpSpPr>
            <p:grpSpPr>
              <a:xfrm>
                <a:off x="7002578" y="0"/>
                <a:ext cx="5178519" cy="6858000"/>
                <a:chOff x="3954578" y="0"/>
                <a:chExt cx="5178519" cy="6858000"/>
              </a:xfrm>
            </p:grpSpPr>
            <p:cxnSp>
              <p:nvCxnSpPr>
                <p:cNvPr id="17" name="Straight Connector 16"/>
                <p:cNvCxnSpPr/>
                <p:nvPr userDrawn="1"/>
              </p:nvCxnSpPr>
              <p:spPr>
                <a:xfrm flipH="1">
                  <a:off x="3954578" y="0"/>
                  <a:ext cx="5167884" cy="6858000"/>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5670489" y="2280213"/>
                  <a:ext cx="3449617" cy="4577787"/>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7419192" y="4583575"/>
                  <a:ext cx="1713905" cy="2274425"/>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p:cNvCxnSpPr/>
            <p:nvPr userDrawn="1"/>
          </p:nvCxnSpPr>
          <p:spPr>
            <a:xfrm flipH="1">
              <a:off x="9599143" y="3419347"/>
              <a:ext cx="2592857" cy="3438653"/>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75" name="Rectangle 3"/>
          <p:cNvSpPr>
            <a:spLocks noGrp="1" noChangeArrowheads="1"/>
          </p:cNvSpPr>
          <p:nvPr>
            <p:ph type="title"/>
          </p:nvPr>
        </p:nvSpPr>
        <p:spPr bwMode="auto">
          <a:xfrm>
            <a:off x="445570" y="458732"/>
            <a:ext cx="11312241"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409735" y="1284670"/>
            <a:ext cx="11314075"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userDrawn="1"/>
        </p:nvSpPr>
        <p:spPr bwMode="auto">
          <a:xfrm>
            <a:off x="409735"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72" name="Rectangle 2"/>
          <p:cNvSpPr>
            <a:spLocks noChangeArrowheads="1"/>
          </p:cNvSpPr>
          <p:nvPr userDrawn="1"/>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dirty="0">
              <a:solidFill>
                <a:srgbClr val="000000"/>
              </a:solidFill>
            </a:endParaRPr>
          </a:p>
        </p:txBody>
      </p:sp>
      <p:sp>
        <p:nvSpPr>
          <p:cNvPr id="61" name="TextBox 60"/>
          <p:cNvSpPr txBox="1"/>
          <p:nvPr userDrawn="1"/>
        </p:nvSpPr>
        <p:spPr>
          <a:xfrm>
            <a:off x="6754603" y="51894"/>
            <a:ext cx="5021364"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Product Systems </a:t>
            </a:r>
            <a:r>
              <a:rPr lang="en-US" sz="1000" dirty="0">
                <a:solidFill>
                  <a:srgbClr val="FFFFFF"/>
                </a:solidFill>
              </a:rPr>
              <a:t>| M&amp;QS and MOM</a:t>
            </a:r>
          </a:p>
        </p:txBody>
      </p:sp>
      <p:sp>
        <p:nvSpPr>
          <p:cNvPr id="62" name="TextBox 61"/>
          <p:cNvSpPr txBox="1"/>
          <p:nvPr userDrawn="1"/>
        </p:nvSpPr>
        <p:spPr>
          <a:xfrm>
            <a:off x="444047" y="49513"/>
            <a:ext cx="7342611"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dirty="0">
                <a:solidFill>
                  <a:srgbClr val="FFFFFF"/>
                </a:solidFill>
              </a:rPr>
              <a:t>Information Technology &amp; Data Analytics</a:t>
            </a:r>
          </a:p>
        </p:txBody>
      </p:sp>
    </p:spTree>
    <p:extLst>
      <p:ext uri="{BB962C8B-B14F-4D97-AF65-F5344CB8AC3E}">
        <p14:creationId xmlns:p14="http://schemas.microsoft.com/office/powerpoint/2010/main" val="37303225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5" r:id="rId9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8" name="think-cell Slide" r:id="rId43" imgW="413" imgH="416" progId="TCLayout.ActiveDocument.1">
                  <p:embed/>
                </p:oleObj>
              </mc:Choice>
              <mc:Fallback>
                <p:oleObj name="think-cell Slide" r:id="rId43"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pic>
        <p:nvPicPr>
          <p:cNvPr id="171" name="Picture 170">
            <a:extLst>
              <a:ext uri="{FF2B5EF4-FFF2-40B4-BE49-F238E27FC236}">
                <a16:creationId xmlns:a16="http://schemas.microsoft.com/office/drawing/2014/main" id="{F992BE65-35EF-4337-9678-6469418CCB5A}"/>
              </a:ext>
            </a:extLst>
          </p:cNvPr>
          <p:cNvPicPr>
            <a:picLocks noChangeAspect="1"/>
          </p:cNvPicPr>
          <p:nvPr userDrawn="1"/>
        </p:nvPicPr>
        <p:blipFill>
          <a:blip r:embed="rId45"/>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15B28737-798E-48D4-BBDB-8EB35CB9FFFB}"/>
              </a:ext>
            </a:extLst>
          </p:cNvPr>
          <p:cNvSpPr/>
          <p:nvPr userDrawn="1">
            <p:custDataLst>
              <p:tags r:id="rId2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553972" y="6101265"/>
            <a:ext cx="7278624" cy="123111"/>
          </a:xfrm>
          <a:prstGeom prst="rect">
            <a:avLst/>
          </a:prstGeom>
          <a:noFill/>
        </p:spPr>
        <p:txBody>
          <a:bodyPr wrap="square" lIns="0" tIns="0" rIns="0" bIns="0" rtlCol="0" anchor="b">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554736" y="172212"/>
            <a:ext cx="11082528" cy="73152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7"/>
            </p:custDataLst>
          </p:nvPr>
        </p:nvSpPr>
        <p:spPr>
          <a:xfrm>
            <a:off x="6003925" y="2170800"/>
            <a:ext cx="2437655" cy="461665"/>
          </a:xfrm>
          <a:prstGeom prst="rect">
            <a:avLst/>
          </a:prstGeom>
        </p:spPr>
        <p:txBody>
          <a:bodyPr vert="horz" wrap="non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b="1" dirty="0"/>
              <a:t>Above Chart Exhibit Title</a:t>
            </a:r>
            <a:br>
              <a:rPr lang="en-US" b="1" dirty="0"/>
            </a:br>
            <a:r>
              <a:rPr lang="en-US" sz="140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542363"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8" name="LegendLines" hidden="1">
            <a:extLst>
              <a:ext uri="{FF2B5EF4-FFF2-40B4-BE49-F238E27FC236}">
                <a16:creationId xmlns:a16="http://schemas.microsoft.com/office/drawing/2014/main" id="{D387F141-3D86-44D1-A5A1-83A0AEB39982}"/>
              </a:ext>
            </a:extLst>
          </p:cNvPr>
          <p:cNvGrpSpPr/>
          <p:nvPr userDrawn="1"/>
        </p:nvGrpSpPr>
        <p:grpSpPr>
          <a:xfrm>
            <a:off x="10317304" y="3150223"/>
            <a:ext cx="1319960" cy="958286"/>
            <a:chOff x="10162879" y="3243772"/>
            <a:chExt cx="1319960" cy="958286"/>
          </a:xfrm>
        </p:grpSpPr>
        <p:sp>
          <p:nvSpPr>
            <p:cNvPr id="149" name="Legend1" hidden="1">
              <a:extLst>
                <a:ext uri="{FF2B5EF4-FFF2-40B4-BE49-F238E27FC236}">
                  <a16:creationId xmlns:a16="http://schemas.microsoft.com/office/drawing/2014/main" id="{103FEC99-013C-4442-8305-53AA224E87B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0" name="Legend2" hidden="1">
              <a:extLst>
                <a:ext uri="{FF2B5EF4-FFF2-40B4-BE49-F238E27FC236}">
                  <a16:creationId xmlns:a16="http://schemas.microsoft.com/office/drawing/2014/main" id="{54DB9BE9-CF0A-4ECE-B7CB-865885CAEDA4}"/>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1" name="Legend3" hidden="1">
              <a:extLst>
                <a:ext uri="{FF2B5EF4-FFF2-40B4-BE49-F238E27FC236}">
                  <a16:creationId xmlns:a16="http://schemas.microsoft.com/office/drawing/2014/main" id="{A235C43B-E634-43BF-A7B1-D6A0E3D78E29}"/>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2" name="LineLegend3" hidden="1">
              <a:extLst>
                <a:ext uri="{FF2B5EF4-FFF2-40B4-BE49-F238E27FC236}">
                  <a16:creationId xmlns:a16="http://schemas.microsoft.com/office/drawing/2014/main" id="{466BCB11-D0D0-4AA3-BC94-FB2D91FD2870}"/>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3" name="LineLegend2" hidden="1">
              <a:extLst>
                <a:ext uri="{FF2B5EF4-FFF2-40B4-BE49-F238E27FC236}">
                  <a16:creationId xmlns:a16="http://schemas.microsoft.com/office/drawing/2014/main" id="{E359963F-B448-4DB8-8B96-824D2CB5865B}"/>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4" name="LineLegend1" hidden="1">
              <a:extLst>
                <a:ext uri="{FF2B5EF4-FFF2-40B4-BE49-F238E27FC236}">
                  <a16:creationId xmlns:a16="http://schemas.microsoft.com/office/drawing/2014/main" id="{548DFDC4-02AE-4055-AB1E-12919BE2103F}"/>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grpSp>
      <p:grpSp>
        <p:nvGrpSpPr>
          <p:cNvPr id="155" name="LegendMoons" hidden="1">
            <a:extLst>
              <a:ext uri="{FF2B5EF4-FFF2-40B4-BE49-F238E27FC236}">
                <a16:creationId xmlns:a16="http://schemas.microsoft.com/office/drawing/2014/main" id="{568D1B82-FE3D-4EA0-83C0-414CD48CDD02}"/>
              </a:ext>
            </a:extLst>
          </p:cNvPr>
          <p:cNvGrpSpPr/>
          <p:nvPr userDrawn="1"/>
        </p:nvGrpSpPr>
        <p:grpSpPr>
          <a:xfrm>
            <a:off x="10688315" y="1145373"/>
            <a:ext cx="948949" cy="1731859"/>
            <a:chOff x="7723680" y="1702457"/>
            <a:chExt cx="948949" cy="1731859"/>
          </a:xfrm>
        </p:grpSpPr>
        <p:sp>
          <p:nvSpPr>
            <p:cNvPr id="156" name="Legend1" hidden="1">
              <a:extLst>
                <a:ext uri="{FF2B5EF4-FFF2-40B4-BE49-F238E27FC236}">
                  <a16:creationId xmlns:a16="http://schemas.microsoft.com/office/drawing/2014/main" id="{16566998-8DDE-445A-8609-3B8A5DB9A93B}"/>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7" name="Legend2" hidden="1">
              <a:extLst>
                <a:ext uri="{FF2B5EF4-FFF2-40B4-BE49-F238E27FC236}">
                  <a16:creationId xmlns:a16="http://schemas.microsoft.com/office/drawing/2014/main" id="{8021E46A-4DE2-43FD-AC98-526735DC45FC}"/>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8" name="Legend3" hidden="1">
              <a:extLst>
                <a:ext uri="{FF2B5EF4-FFF2-40B4-BE49-F238E27FC236}">
                  <a16:creationId xmlns:a16="http://schemas.microsoft.com/office/drawing/2014/main" id="{6B197781-B3E3-4C7C-B899-1A0F75E25A4C}"/>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9" name="Legend4" hidden="1">
              <a:extLst>
                <a:ext uri="{FF2B5EF4-FFF2-40B4-BE49-F238E27FC236}">
                  <a16:creationId xmlns:a16="http://schemas.microsoft.com/office/drawing/2014/main" id="{22080E71-5640-4F47-8FDB-40CD34AED454}"/>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0" name="Legend5" hidden="1">
              <a:extLst>
                <a:ext uri="{FF2B5EF4-FFF2-40B4-BE49-F238E27FC236}">
                  <a16:creationId xmlns:a16="http://schemas.microsoft.com/office/drawing/2014/main" id="{73F80D24-F0D9-48F9-B604-0043E29504DA}"/>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161" name="MoonLegend1" hidden="1">
              <a:extLst>
                <a:ext uri="{FF2B5EF4-FFF2-40B4-BE49-F238E27FC236}">
                  <a16:creationId xmlns:a16="http://schemas.microsoft.com/office/drawing/2014/main" id="{5FF86C56-1D8B-4EAD-8483-98F59285CDC7}"/>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84" name="Oval 183" hidden="1">
                <a:extLst>
                  <a:ext uri="{FF2B5EF4-FFF2-40B4-BE49-F238E27FC236}">
                    <a16:creationId xmlns:a16="http://schemas.microsoft.com/office/drawing/2014/main" id="{0DF41CD8-BAE2-4FC0-8AB9-687D4A4DE4A0}"/>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5" name="Arc 184" hidden="1">
                <a:extLst>
                  <a:ext uri="{FF2B5EF4-FFF2-40B4-BE49-F238E27FC236}">
                    <a16:creationId xmlns:a16="http://schemas.microsoft.com/office/drawing/2014/main" id="{6EC096CE-158D-45DC-8D17-7EF3CC7D76B7}"/>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2" name="MoonLegend2" hidden="1">
              <a:extLst>
                <a:ext uri="{FF2B5EF4-FFF2-40B4-BE49-F238E27FC236}">
                  <a16:creationId xmlns:a16="http://schemas.microsoft.com/office/drawing/2014/main" id="{CFD5F88C-3571-495E-B36D-D66107BEF8DF}"/>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82" name="Oval 181" hidden="1">
                <a:extLst>
                  <a:ext uri="{FF2B5EF4-FFF2-40B4-BE49-F238E27FC236}">
                    <a16:creationId xmlns:a16="http://schemas.microsoft.com/office/drawing/2014/main" id="{B147407D-C996-4896-AFB0-6151B930339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3" name="Arc 182" hidden="1">
                <a:extLst>
                  <a:ext uri="{FF2B5EF4-FFF2-40B4-BE49-F238E27FC236}">
                    <a16:creationId xmlns:a16="http://schemas.microsoft.com/office/drawing/2014/main" id="{DDB14FD3-6FC3-44D9-812C-56696EB0C834}"/>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3" name="MoonLegend3" hidden="1">
              <a:extLst>
                <a:ext uri="{FF2B5EF4-FFF2-40B4-BE49-F238E27FC236}">
                  <a16:creationId xmlns:a16="http://schemas.microsoft.com/office/drawing/2014/main" id="{1060113E-9E2F-4D79-B6C4-BBF2D5CD2E5C}"/>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80" name="Oval 179" hidden="1">
                <a:extLst>
                  <a:ext uri="{FF2B5EF4-FFF2-40B4-BE49-F238E27FC236}">
                    <a16:creationId xmlns:a16="http://schemas.microsoft.com/office/drawing/2014/main" id="{17189934-C9F4-424A-9CC2-E1C2ABF7BC8A}"/>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1" name="Arc 180" hidden="1">
                <a:extLst>
                  <a:ext uri="{FF2B5EF4-FFF2-40B4-BE49-F238E27FC236}">
                    <a16:creationId xmlns:a16="http://schemas.microsoft.com/office/drawing/2014/main" id="{6CFBA7A3-73D1-4C04-BDEC-2BB27C5002A1}"/>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4" name="MoonLegend4" hidden="1">
              <a:extLst>
                <a:ext uri="{FF2B5EF4-FFF2-40B4-BE49-F238E27FC236}">
                  <a16:creationId xmlns:a16="http://schemas.microsoft.com/office/drawing/2014/main" id="{F8D64A1C-E2EB-45B6-A488-D388B4DE7349}"/>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68" name="Oval 167" hidden="1">
                <a:extLst>
                  <a:ext uri="{FF2B5EF4-FFF2-40B4-BE49-F238E27FC236}">
                    <a16:creationId xmlns:a16="http://schemas.microsoft.com/office/drawing/2014/main" id="{A592D9E8-2120-4931-BCE6-560AEEBCB115}"/>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9" name="Arc 178" hidden="1">
                <a:extLst>
                  <a:ext uri="{FF2B5EF4-FFF2-40B4-BE49-F238E27FC236}">
                    <a16:creationId xmlns:a16="http://schemas.microsoft.com/office/drawing/2014/main" id="{020533C4-ED90-4DA2-A285-E412546FAC5C}"/>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5" name="MoonLegend5" hidden="1">
              <a:extLst>
                <a:ext uri="{FF2B5EF4-FFF2-40B4-BE49-F238E27FC236}">
                  <a16:creationId xmlns:a16="http://schemas.microsoft.com/office/drawing/2014/main" id="{F897D4D3-86A1-4F3C-B33A-789A194695A8}"/>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66" name="Oval 165" hidden="1">
                <a:extLst>
                  <a:ext uri="{FF2B5EF4-FFF2-40B4-BE49-F238E27FC236}">
                    <a16:creationId xmlns:a16="http://schemas.microsoft.com/office/drawing/2014/main" id="{7A811365-326B-4149-B058-ECE5840AF320}"/>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7" name="Arc 166" hidden="1">
                <a:extLst>
                  <a:ext uri="{FF2B5EF4-FFF2-40B4-BE49-F238E27FC236}">
                    <a16:creationId xmlns:a16="http://schemas.microsoft.com/office/drawing/2014/main" id="{C8B40939-BF25-4BD3-A8B6-EFDA549C021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187" name="LegendBoxes" hidden="1">
            <a:extLst>
              <a:ext uri="{FF2B5EF4-FFF2-40B4-BE49-F238E27FC236}">
                <a16:creationId xmlns:a16="http://schemas.microsoft.com/office/drawing/2014/main" id="{06A481CB-D2C8-478D-917F-1A8ABDE6D91A}"/>
              </a:ext>
            </a:extLst>
          </p:cNvPr>
          <p:cNvGrpSpPr/>
          <p:nvPr userDrawn="1"/>
        </p:nvGrpSpPr>
        <p:grpSpPr>
          <a:xfrm>
            <a:off x="10714801" y="4381500"/>
            <a:ext cx="922463" cy="1717282"/>
            <a:chOff x="10652400" y="4322824"/>
            <a:chExt cx="922463" cy="1717282"/>
          </a:xfrm>
        </p:grpSpPr>
        <p:sp>
          <p:nvSpPr>
            <p:cNvPr id="188" name="RectangleLegend1" hidden="1">
              <a:extLst>
                <a:ext uri="{FF2B5EF4-FFF2-40B4-BE49-F238E27FC236}">
                  <a16:creationId xmlns:a16="http://schemas.microsoft.com/office/drawing/2014/main" id="{74CB7142-DCBD-4FDF-9C4B-CD934BFC3C9C}"/>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hidden="1">
              <a:extLst>
                <a:ext uri="{FF2B5EF4-FFF2-40B4-BE49-F238E27FC236}">
                  <a16:creationId xmlns:a16="http://schemas.microsoft.com/office/drawing/2014/main" id="{0B6E994C-9380-44AD-9079-657BCDF77EC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hidden="1">
              <a:extLst>
                <a:ext uri="{FF2B5EF4-FFF2-40B4-BE49-F238E27FC236}">
                  <a16:creationId xmlns:a16="http://schemas.microsoft.com/office/drawing/2014/main" id="{15E5EC10-8BA0-403B-A811-B19D07135D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hidden="1">
              <a:extLst>
                <a:ext uri="{FF2B5EF4-FFF2-40B4-BE49-F238E27FC236}">
                  <a16:creationId xmlns:a16="http://schemas.microsoft.com/office/drawing/2014/main" id="{816825CD-212C-4498-8AFD-609DF481007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hidden="1">
              <a:extLst>
                <a:ext uri="{FF2B5EF4-FFF2-40B4-BE49-F238E27FC236}">
                  <a16:creationId xmlns:a16="http://schemas.microsoft.com/office/drawing/2014/main" id="{2A3FB466-4A94-4D48-9A9B-E3960541F3A3}"/>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hidden="1">
              <a:extLst>
                <a:ext uri="{FF2B5EF4-FFF2-40B4-BE49-F238E27FC236}">
                  <a16:creationId xmlns:a16="http://schemas.microsoft.com/office/drawing/2014/main" id="{EC4E5EDB-6A44-4E0F-9DE7-227802A59DC1}"/>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4" name="Legend2" hidden="1">
              <a:extLst>
                <a:ext uri="{FF2B5EF4-FFF2-40B4-BE49-F238E27FC236}">
                  <a16:creationId xmlns:a16="http://schemas.microsoft.com/office/drawing/2014/main" id="{845A30D1-1419-4F44-B2E6-E8AF39823C80}"/>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5" name="Legend3" hidden="1">
              <a:extLst>
                <a:ext uri="{FF2B5EF4-FFF2-40B4-BE49-F238E27FC236}">
                  <a16:creationId xmlns:a16="http://schemas.microsoft.com/office/drawing/2014/main" id="{682E5C83-C1E0-48A1-8C86-FA4E52C2D509}"/>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6" name="Legend4" hidden="1">
              <a:extLst>
                <a:ext uri="{FF2B5EF4-FFF2-40B4-BE49-F238E27FC236}">
                  <a16:creationId xmlns:a16="http://schemas.microsoft.com/office/drawing/2014/main" id="{B2A23471-8833-4548-A641-48F5ABF97697}"/>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7" name="Legend5" hidden="1">
              <a:extLst>
                <a:ext uri="{FF2B5EF4-FFF2-40B4-BE49-F238E27FC236}">
                  <a16:creationId xmlns:a16="http://schemas.microsoft.com/office/drawing/2014/main" id="{46CE2AA9-9D85-42FA-9C31-CB3F5C21A83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sp>
        <p:nvSpPr>
          <p:cNvPr id="172" name="Footer Placeholder 4">
            <a:extLst>
              <a:ext uri="{FF2B5EF4-FFF2-40B4-BE49-F238E27FC236}">
                <a16:creationId xmlns:a16="http://schemas.microsoft.com/office/drawing/2014/main" id="{9342DDE8-0A94-4E02-A2E6-BFFB88259CD9}"/>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76716722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8" r:id="rId20"/>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sz="1800">
              <a:solidFill>
                <a:srgbClr val="000000"/>
              </a:solidFill>
            </a:endParaRPr>
          </a:p>
        </p:txBody>
      </p:sp>
      <p:sp>
        <p:nvSpPr>
          <p:cNvPr id="3078"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2022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pPr fontAlgn="base">
              <a:spcBef>
                <a:spcPct val="0"/>
              </a:spcBef>
              <a:spcAft>
                <a:spcPct val="0"/>
              </a:spcAft>
            </a:pPr>
            <a:r>
              <a:rPr lang="en-US">
                <a:solidFill>
                  <a:srgbClr val="FFFFFF">
                    <a:lumMod val="50000"/>
                  </a:srgbClr>
                </a:solidFill>
              </a:rPr>
              <a:t>Author, </a:t>
            </a:r>
            <a:fld id="{D72BAC86-7CA1-47DD-8EAD-39EA91178256}" type="datetime1">
              <a:rPr lang="en-US" smtClean="0">
                <a:solidFill>
                  <a:srgbClr val="FFFFFF">
                    <a:lumMod val="50000"/>
                  </a:srgbClr>
                </a:solidFill>
              </a:rPr>
              <a:pPr fontAlgn="base">
                <a:spcBef>
                  <a:spcPct val="0"/>
                </a:spcBef>
                <a:spcAft>
                  <a:spcPct val="0"/>
                </a:spcAft>
              </a:pPr>
              <a:t>3/22/2024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fontAlgn="base">
                <a:spcBef>
                  <a:spcPct val="0"/>
                </a:spcBef>
                <a:spcAft>
                  <a:spcPct val="0"/>
                </a:spcAft>
              </a:pPr>
              <a:t>‹#›</a:t>
            </a:fld>
            <a:endParaRPr lang="en-US" sz="1000" dirty="0">
              <a:solidFill>
                <a:srgbClr val="FFFFFF">
                  <a:lumMod val="50000"/>
                </a:srgbClr>
              </a:solidFill>
            </a:endParaRPr>
          </a:p>
        </p:txBody>
      </p:sp>
      <p:sp>
        <p:nvSpPr>
          <p:cNvPr id="9" name="TextBox 8"/>
          <p:cNvSpPr txBox="1"/>
          <p:nvPr userDrawn="1"/>
        </p:nvSpPr>
        <p:spPr>
          <a:xfrm>
            <a:off x="4888992" y="49513"/>
            <a:ext cx="6693408"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Engineering &amp; Product Support</a:t>
            </a:r>
            <a:endParaRPr lang="en-US" sz="1000" dirty="0">
              <a:solidFill>
                <a:srgbClr val="FFFFFF"/>
              </a:solidFill>
            </a:endParaRPr>
          </a:p>
        </p:txBody>
      </p:sp>
      <p:sp>
        <p:nvSpPr>
          <p:cNvPr id="10" name="TextBox 9"/>
          <p:cNvSpPr txBox="1"/>
          <p:nvPr userDrawn="1"/>
        </p:nvSpPr>
        <p:spPr>
          <a:xfrm>
            <a:off x="633984" y="49513"/>
            <a:ext cx="7315200"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a:solidFill>
                  <a:srgbClr val="FFFFFF"/>
                </a:solidFill>
              </a:rPr>
              <a:t>Information Technology &amp; Data Analytics</a:t>
            </a:r>
            <a:endParaRPr lang="en-US" sz="1400" b="1" dirty="0">
              <a:solidFill>
                <a:srgbClr val="FFFFFF"/>
              </a:solidFill>
            </a:endParaRPr>
          </a:p>
        </p:txBody>
      </p:sp>
    </p:spTree>
    <p:extLst>
      <p:ext uri="{BB962C8B-B14F-4D97-AF65-F5344CB8AC3E}">
        <p14:creationId xmlns:p14="http://schemas.microsoft.com/office/powerpoint/2010/main" val="14754627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hyperlink" Target="mailto:kenneth.c.shew@boeing.com" TargetMode="External"/><Relationship Id="rId2" Type="http://schemas.openxmlformats.org/officeDocument/2006/relationships/hyperlink" Target="mailto:abhishek.singh5@boeing.com" TargetMode="External"/><Relationship Id="rId1" Type="http://schemas.openxmlformats.org/officeDocument/2006/relationships/slideLayout" Target="../slideLayouts/slideLayout113.xml"/><Relationship Id="rId6" Type="http://schemas.openxmlformats.org/officeDocument/2006/relationships/hyperlink" Target="mailto:nagaharsha.kaggallu@boeing.com" TargetMode="External"/><Relationship Id="rId5" Type="http://schemas.openxmlformats.org/officeDocument/2006/relationships/hyperlink" Target="mailto:DL-DSODRIs@exchange.boeing.com" TargetMode="External"/><Relationship Id="rId4" Type="http://schemas.openxmlformats.org/officeDocument/2006/relationships/hyperlink" Target="mailto:DL-ProductSystemsDevSecOpsCoreTeam@exchange.boeing.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chart" Target="../charts/chart1.xml"/><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113.xml"/><Relationship Id="rId6" Type="http://schemas.microsoft.com/office/2014/relationships/chartEx" Target="../charts/chartEx1.xml"/><Relationship Id="rId5" Type="http://schemas.openxmlformats.org/officeDocument/2006/relationships/chart" Target="../charts/char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E330BB-934C-43D2-8AE1-A059F9DE8364}"/>
              </a:ext>
            </a:extLst>
          </p:cNvPr>
          <p:cNvSpPr>
            <a:spLocks noGrp="1"/>
          </p:cNvSpPr>
          <p:nvPr>
            <p:ph type="ctrTitle" sz="quarter"/>
          </p:nvPr>
        </p:nvSpPr>
        <p:spPr>
          <a:xfrm>
            <a:off x="823608" y="2402161"/>
            <a:ext cx="10363200" cy="1043363"/>
          </a:xfrm>
        </p:spPr>
        <p:txBody>
          <a:bodyPr/>
          <a:lstStyle/>
          <a:p>
            <a:r>
              <a:rPr lang="en-US" dirty="0"/>
              <a:t>DevSecOps &amp; Automation</a:t>
            </a:r>
            <a:br>
              <a:rPr lang="en-US" dirty="0"/>
            </a:br>
            <a:r>
              <a:rPr lang="en-US" sz="2400" dirty="0"/>
              <a:t>Newsletter</a:t>
            </a:r>
          </a:p>
        </p:txBody>
      </p:sp>
    </p:spTree>
    <p:extLst>
      <p:ext uri="{BB962C8B-B14F-4D97-AF65-F5344CB8AC3E}">
        <p14:creationId xmlns:p14="http://schemas.microsoft.com/office/powerpoint/2010/main" val="285470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07556" y="-95110"/>
            <a:ext cx="11150600" cy="1446389"/>
          </a:xfrm>
        </p:spPr>
        <p:txBody>
          <a:bodyPr/>
          <a:lstStyle/>
          <a:p>
            <a:br>
              <a:rPr lang="en-US" sz="3600" dirty="0">
                <a:solidFill>
                  <a:srgbClr val="002060"/>
                </a:solidFill>
                <a:latin typeface="Segoe UI" panose="020B0502040204020203" pitchFamily="34" charset="0"/>
                <a:cs typeface="Segoe UI" panose="020B0502040204020203" pitchFamily="34" charset="0"/>
              </a:rPr>
            </a:br>
            <a:r>
              <a:rPr lang="en-US" sz="3600" dirty="0">
                <a:solidFill>
                  <a:srgbClr val="002060"/>
                </a:solidFill>
                <a:latin typeface="Segoe UI" panose="020B0502040204020203" pitchFamily="34" charset="0"/>
                <a:cs typeface="Segoe UI" panose="020B0502040204020203" pitchFamily="34" charset="0"/>
              </a:rPr>
              <a:t>GSESP </a:t>
            </a:r>
            <a:r>
              <a:rPr lang="en-US" sz="2000" dirty="0">
                <a:solidFill>
                  <a:srgbClr val="002060"/>
                </a:solidFill>
                <a:latin typeface="Segoe UI" panose="020B0502040204020203" pitchFamily="34" charset="0"/>
                <a:cs typeface="Segoe UI" panose="020B0502040204020203" pitchFamily="34" charset="0"/>
              </a:rPr>
              <a:t>(Ground Support Equipment supply partner)</a:t>
            </a:r>
            <a:br>
              <a:rPr lang="en-US" sz="3600" dirty="0">
                <a:solidFill>
                  <a:srgbClr val="002060"/>
                </a:solidFill>
                <a:latin typeface="Segoe UI" panose="020B0502040204020203" pitchFamily="34" charset="0"/>
                <a:cs typeface="Segoe UI" panose="020B0502040204020203" pitchFamily="34" charset="0"/>
              </a:rPr>
            </a:br>
            <a:r>
              <a:rPr lang="en-US" sz="2800" dirty="0">
                <a:solidFill>
                  <a:srgbClr val="002060"/>
                </a:solidFill>
                <a:latin typeface="Segoe UI" panose="020B0502040204020203" pitchFamily="34" charset="0"/>
                <a:cs typeface="Segoe UI" panose="020B0502040204020203" pitchFamily="34" charset="0"/>
              </a:rPr>
              <a:t>Success stories </a:t>
            </a:r>
            <a:r>
              <a:rPr lang="en-US" sz="2800" dirty="0">
                <a:solidFill>
                  <a:srgbClr val="002060"/>
                </a:solidFill>
                <a:latin typeface="Segoe UI" panose="020B0502040204020203" pitchFamily="34" charset="0"/>
                <a:ea typeface="+mn-ea"/>
                <a:cs typeface="Segoe UI" panose="020B0502040204020203" pitchFamily="34" charset="0"/>
              </a:rPr>
              <a:t>(</a:t>
            </a:r>
            <a:r>
              <a:rPr lang="en-US" sz="2800" dirty="0">
                <a:solidFill>
                  <a:srgbClr val="FF0000"/>
                </a:solidFill>
                <a:latin typeface="Segoe UI" panose="020B0502040204020203" pitchFamily="34" charset="0"/>
                <a:ea typeface="+mn-ea"/>
                <a:cs typeface="Segoe UI" panose="020B0502040204020203" pitchFamily="34" charset="0"/>
              </a:rPr>
              <a:t>l3 to l4</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2265</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(30 Prod CI/cd + 1710 dev CI/CD + 525 coverity pipeline automation)</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707717639"/>
              </p:ext>
            </p:extLst>
          </p:nvPr>
        </p:nvGraphicFramePr>
        <p:xfrm>
          <a:off x="1269778" y="1162528"/>
          <a:ext cx="9652444" cy="496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2009789" y="4255145"/>
            <a:ext cx="3169227" cy="1569660"/>
          </a:xfrm>
          <a:prstGeom prst="rect">
            <a:avLst/>
          </a:prstGeom>
          <a:noFill/>
        </p:spPr>
        <p:txBody>
          <a:bodyPr wrap="square" rtlCol="0">
            <a:spAutoFit/>
          </a:bodyPr>
          <a:lstStyle/>
          <a:p>
            <a:pPr algn="ctr"/>
            <a:r>
              <a:rPr lang="en-US" sz="1600" dirty="0">
                <a:solidFill>
                  <a:schemeClr val="bg1"/>
                </a:solidFill>
              </a:rPr>
              <a:t>3 Production Releases</a:t>
            </a:r>
          </a:p>
          <a:p>
            <a:pPr algn="ctr"/>
            <a:r>
              <a:rPr lang="en-US" sz="1600" dirty="0">
                <a:solidFill>
                  <a:schemeClr val="bg1"/>
                </a:solidFill>
              </a:rPr>
              <a:t>Manual Effort = 3.5hrs</a:t>
            </a:r>
          </a:p>
          <a:p>
            <a:pPr algn="ctr"/>
            <a:r>
              <a:rPr lang="en-US" sz="1600" dirty="0">
                <a:solidFill>
                  <a:schemeClr val="bg1"/>
                </a:solidFill>
              </a:rPr>
              <a:t>Automated = 0.25hrs</a:t>
            </a:r>
          </a:p>
          <a:p>
            <a:pPr algn="ctr"/>
            <a:r>
              <a:rPr lang="en-US" sz="1600" dirty="0">
                <a:solidFill>
                  <a:schemeClr val="bg1"/>
                </a:solidFill>
              </a:rPr>
              <a:t>35+ Non Prod Deployments</a:t>
            </a:r>
          </a:p>
          <a:p>
            <a:pPr algn="ctr"/>
            <a:r>
              <a:rPr lang="en-US" sz="1600" dirty="0">
                <a:solidFill>
                  <a:schemeClr val="bg1"/>
                </a:solidFill>
              </a:rPr>
              <a:t>(25 dev + 5 stage+ 5 test )</a:t>
            </a:r>
          </a:p>
          <a:p>
            <a:pPr algn="ctr"/>
            <a:r>
              <a:rPr lang="en-US" sz="1600" dirty="0">
                <a:solidFill>
                  <a:schemeClr val="bg1"/>
                </a:solidFill>
              </a:rPr>
              <a:t>Per sprint (35 * 3.25) = 114hrs</a:t>
            </a:r>
          </a:p>
        </p:txBody>
      </p:sp>
      <p:sp>
        <p:nvSpPr>
          <p:cNvPr id="7" name="TextBox 6">
            <a:extLst>
              <a:ext uri="{FF2B5EF4-FFF2-40B4-BE49-F238E27FC236}">
                <a16:creationId xmlns:a16="http://schemas.microsoft.com/office/drawing/2014/main" id="{6EBB0DB8-991B-4D50-B63E-1343D8E7B69A}"/>
              </a:ext>
            </a:extLst>
          </p:cNvPr>
          <p:cNvSpPr txBox="1"/>
          <p:nvPr/>
        </p:nvSpPr>
        <p:spPr>
          <a:xfrm>
            <a:off x="6660573" y="4102772"/>
            <a:ext cx="399010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15 to 70% Unit test Coverage improvement for GSESP</a:t>
            </a:r>
          </a:p>
          <a:p>
            <a:pPr marL="285750" indent="-285750">
              <a:buFont typeface="Arial" panose="020B0604020202020204" pitchFamily="34" charset="0"/>
              <a:buChar char="•"/>
            </a:pPr>
            <a:r>
              <a:rPr lang="en-US" sz="1600" dirty="0">
                <a:solidFill>
                  <a:schemeClr val="bg1"/>
                </a:solidFill>
              </a:rPr>
              <a:t>Automated Protractor tests during Releases.</a:t>
            </a:r>
          </a:p>
          <a:p>
            <a:pPr marL="285750" indent="-285750">
              <a:buFont typeface="Arial" panose="020B0604020202020204" pitchFamily="34" charset="0"/>
              <a:buChar char="•"/>
            </a:pPr>
            <a:r>
              <a:rPr lang="en-US" sz="1600" dirty="0">
                <a:solidFill>
                  <a:schemeClr val="bg1"/>
                </a:solidFill>
              </a:rPr>
              <a:t>Coverity Pipeline savings</a:t>
            </a:r>
          </a:p>
          <a:p>
            <a:r>
              <a:rPr lang="en-US" sz="1600" dirty="0">
                <a:solidFill>
                  <a:schemeClr val="bg1"/>
                </a:solidFill>
              </a:rPr>
              <a:t>     Per Sprint </a:t>
            </a:r>
          </a:p>
          <a:p>
            <a:r>
              <a:rPr lang="en-US" sz="1600" dirty="0">
                <a:solidFill>
                  <a:schemeClr val="bg1"/>
                </a:solidFill>
              </a:rPr>
              <a:t>     ( 35 scans * 1 </a:t>
            </a:r>
            <a:r>
              <a:rPr lang="en-US" sz="1600" dirty="0" err="1">
                <a:solidFill>
                  <a:schemeClr val="bg1"/>
                </a:solidFill>
              </a:rPr>
              <a:t>hr</a:t>
            </a:r>
            <a:r>
              <a:rPr lang="en-US" sz="1600" dirty="0">
                <a:solidFill>
                  <a:schemeClr val="bg1"/>
                </a:solidFill>
              </a:rPr>
              <a:t>) = 35 </a:t>
            </a:r>
            <a:r>
              <a:rPr lang="en-US" sz="1600" dirty="0" err="1">
                <a:solidFill>
                  <a:schemeClr val="bg1"/>
                </a:solidFill>
              </a:rPr>
              <a:t>hrs</a:t>
            </a: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p:txBody>
      </p:sp>
      <p:sp>
        <p:nvSpPr>
          <p:cNvPr id="8" name="TextBox 7">
            <a:extLst>
              <a:ext uri="{FF2B5EF4-FFF2-40B4-BE49-F238E27FC236}">
                <a16:creationId xmlns:a16="http://schemas.microsoft.com/office/drawing/2014/main" id="{A2294FCA-32AC-489F-9353-7C4A548841D9}"/>
              </a:ext>
            </a:extLst>
          </p:cNvPr>
          <p:cNvSpPr txBox="1"/>
          <p:nvPr/>
        </p:nvSpPr>
        <p:spPr>
          <a:xfrm>
            <a:off x="2905753" y="3539432"/>
            <a:ext cx="1377300" cy="707886"/>
          </a:xfrm>
          <a:prstGeom prst="rect">
            <a:avLst/>
          </a:prstGeom>
          <a:noFill/>
        </p:spPr>
        <p:txBody>
          <a:bodyPr wrap="none" rtlCol="0">
            <a:spAutoFit/>
          </a:bodyPr>
          <a:lstStyle/>
          <a:p>
            <a:r>
              <a:rPr lang="en-US" sz="4000" dirty="0">
                <a:solidFill>
                  <a:schemeClr val="bg1"/>
                </a:solidFill>
              </a:rPr>
              <a:t>CI/CD</a:t>
            </a:r>
          </a:p>
        </p:txBody>
      </p:sp>
      <p:sp>
        <p:nvSpPr>
          <p:cNvPr id="9" name="TextBox 8">
            <a:extLst>
              <a:ext uri="{FF2B5EF4-FFF2-40B4-BE49-F238E27FC236}">
                <a16:creationId xmlns:a16="http://schemas.microsoft.com/office/drawing/2014/main" id="{5DD03756-75DE-4484-91CA-24B2BED9D96C}"/>
              </a:ext>
            </a:extLst>
          </p:cNvPr>
          <p:cNvSpPr txBox="1"/>
          <p:nvPr/>
        </p:nvSpPr>
        <p:spPr>
          <a:xfrm>
            <a:off x="6993770" y="3429000"/>
            <a:ext cx="3792682" cy="707886"/>
          </a:xfrm>
          <a:prstGeom prst="rect">
            <a:avLst/>
          </a:prstGeom>
          <a:noFill/>
        </p:spPr>
        <p:txBody>
          <a:bodyPr wrap="square" rtlCol="0">
            <a:spAutoFit/>
          </a:bodyPr>
          <a:lstStyle/>
          <a:p>
            <a:r>
              <a:rPr lang="en-US" sz="4000" dirty="0">
                <a:solidFill>
                  <a:schemeClr val="bg1"/>
                </a:solidFill>
              </a:rPr>
              <a:t>Development</a:t>
            </a:r>
          </a:p>
        </p:txBody>
      </p:sp>
    </p:spTree>
    <p:extLst>
      <p:ext uri="{BB962C8B-B14F-4D97-AF65-F5344CB8AC3E}">
        <p14:creationId xmlns:p14="http://schemas.microsoft.com/office/powerpoint/2010/main" val="345156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2607-D5D3-4D77-9C33-A86134964B6E}"/>
              </a:ext>
            </a:extLst>
          </p:cNvPr>
          <p:cNvSpPr>
            <a:spLocks noGrp="1"/>
          </p:cNvSpPr>
          <p:nvPr>
            <p:ph type="title"/>
          </p:nvPr>
        </p:nvSpPr>
        <p:spPr>
          <a:xfrm>
            <a:off x="515938" y="246622"/>
            <a:ext cx="11150600" cy="543492"/>
          </a:xfrm>
        </p:spPr>
        <p:txBody>
          <a:bodyPr/>
          <a:lstStyle/>
          <a:p>
            <a:r>
              <a:rPr lang="en-US" dirty="0"/>
              <a:t> DSO improvement case study using vsm</a:t>
            </a:r>
            <a:r>
              <a:rPr lang="en-US" sz="1100" dirty="0"/>
              <a:t>(Value stream mapping)</a:t>
            </a:r>
          </a:p>
        </p:txBody>
      </p:sp>
      <p:sp>
        <p:nvSpPr>
          <p:cNvPr id="5" name="TextBox 4">
            <a:extLst>
              <a:ext uri="{FF2B5EF4-FFF2-40B4-BE49-F238E27FC236}">
                <a16:creationId xmlns:a16="http://schemas.microsoft.com/office/drawing/2014/main" id="{AD21D73A-6C22-4D4E-8CF1-B8ED9FED8E4F}"/>
              </a:ext>
            </a:extLst>
          </p:cNvPr>
          <p:cNvSpPr txBox="1"/>
          <p:nvPr/>
        </p:nvSpPr>
        <p:spPr>
          <a:xfrm>
            <a:off x="8123069" y="1147439"/>
            <a:ext cx="3980688" cy="4563122"/>
          </a:xfrm>
          <a:prstGeom prst="rect">
            <a:avLst/>
          </a:prstGeom>
          <a:ln w="6350">
            <a:noFill/>
            <a:miter lim="800000"/>
          </a:ln>
        </p:spPr>
        <p:txBody>
          <a:bodyPr vert="horz" wrap="none" lIns="0" tIns="0" rIns="0" bIns="0" rtlCol="0" anchor="ctr">
            <a:noAutofit/>
          </a:bodyPr>
          <a:lstStyle/>
          <a:p>
            <a:pPr algn="ctr">
              <a:spcBef>
                <a:spcPts val="300"/>
              </a:spcBef>
              <a:spcAft>
                <a:spcPts val="300"/>
              </a:spcAft>
              <a:buNone/>
            </a:pPr>
            <a:r>
              <a:rPr lang="en-US" sz="1600" b="1" dirty="0">
                <a:solidFill>
                  <a:schemeClr val="accent2">
                    <a:lumMod val="75000"/>
                  </a:schemeClr>
                </a:solidFill>
              </a:rPr>
              <a:t>Challenges in Legacy apps (FTCS/MIST)</a:t>
            </a:r>
          </a:p>
          <a:p>
            <a:pPr marL="285750" indent="-285750">
              <a:buFont typeface="Arial" panose="020B0604020202020204" pitchFamily="34" charset="0"/>
              <a:buChar char="•"/>
            </a:pPr>
            <a:r>
              <a:rPr lang="en-US" sz="1400" dirty="0"/>
              <a:t>App code was in ADO and other dependencies </a:t>
            </a:r>
          </a:p>
          <a:p>
            <a:r>
              <a:rPr lang="en-US" sz="1400" dirty="0"/>
              <a:t>were maintained in dev server. Challenge in </a:t>
            </a:r>
          </a:p>
          <a:p>
            <a:r>
              <a:rPr lang="en-US" sz="1400" dirty="0"/>
              <a:t>tracking version for these dependencies. </a:t>
            </a:r>
          </a:p>
          <a:p>
            <a:pPr marL="285750" indent="-285750">
              <a:buFont typeface="Arial" panose="020B0604020202020204" pitchFamily="34" charset="0"/>
              <a:buChar char="•"/>
            </a:pPr>
            <a:r>
              <a:rPr lang="en-US" sz="1400" dirty="0"/>
              <a:t>As the apps are legacy the builds were manual</a:t>
            </a:r>
          </a:p>
          <a:p>
            <a:r>
              <a:rPr lang="en-US" sz="1400" dirty="0"/>
              <a:t> &amp; tightly coupled. </a:t>
            </a:r>
          </a:p>
          <a:p>
            <a:pPr marL="285750" indent="-285750">
              <a:buFont typeface="Arial" panose="020B0604020202020204" pitchFamily="34" charset="0"/>
              <a:buChar char="•"/>
            </a:pPr>
            <a:r>
              <a:rPr lang="en-US" sz="1400" dirty="0"/>
              <a:t>Small change in any files required complete </a:t>
            </a:r>
          </a:p>
          <a:p>
            <a:r>
              <a:rPr lang="en-US" sz="1400" dirty="0"/>
              <a:t>shutdown of entire app for 4 hours.</a:t>
            </a:r>
          </a:p>
          <a:p>
            <a:pPr marL="285750" indent="-285750">
              <a:buFont typeface="Arial" panose="020B0604020202020204" pitchFamily="34" charset="0"/>
              <a:buChar char="•"/>
            </a:pPr>
            <a:r>
              <a:rPr lang="en-US" sz="1400" dirty="0"/>
              <a:t>Redundancy – Some Configuration files were </a:t>
            </a:r>
          </a:p>
          <a:p>
            <a:r>
              <a:rPr lang="en-US" sz="1400" dirty="0"/>
              <a:t>available in different/duplicate locations. Overhead </a:t>
            </a:r>
          </a:p>
          <a:p>
            <a:r>
              <a:rPr lang="en-US" sz="1400" dirty="0"/>
              <a:t>in maintaining.</a:t>
            </a:r>
          </a:p>
          <a:p>
            <a:pPr marL="285750" indent="-285750">
              <a:buFont typeface="Arial" panose="020B0604020202020204" pitchFamily="34" charset="0"/>
              <a:buChar char="•"/>
            </a:pPr>
            <a:r>
              <a:rPr lang="en-US" sz="1400" dirty="0"/>
              <a:t>Too much idle time and Waste - Unmodified </a:t>
            </a:r>
          </a:p>
          <a:p>
            <a:r>
              <a:rPr lang="en-US" sz="1400" dirty="0"/>
              <a:t>code being built and deployed.</a:t>
            </a:r>
          </a:p>
        </p:txBody>
      </p:sp>
      <p:pic>
        <p:nvPicPr>
          <p:cNvPr id="4" name="Picture 3">
            <a:extLst>
              <a:ext uri="{FF2B5EF4-FFF2-40B4-BE49-F238E27FC236}">
                <a16:creationId xmlns:a16="http://schemas.microsoft.com/office/drawing/2014/main" id="{F19D9479-EE0A-4A6A-8758-1D6862A94C7D}"/>
              </a:ext>
            </a:extLst>
          </p:cNvPr>
          <p:cNvPicPr>
            <a:picLocks noChangeAspect="1"/>
          </p:cNvPicPr>
          <p:nvPr/>
        </p:nvPicPr>
        <p:blipFill>
          <a:blip r:embed="rId2"/>
          <a:stretch>
            <a:fillRect/>
          </a:stretch>
        </p:blipFill>
        <p:spPr>
          <a:xfrm>
            <a:off x="0" y="836340"/>
            <a:ext cx="8123069" cy="5227349"/>
          </a:xfrm>
          <a:prstGeom prst="rect">
            <a:avLst/>
          </a:prstGeom>
        </p:spPr>
      </p:pic>
    </p:spTree>
    <p:extLst>
      <p:ext uri="{BB962C8B-B14F-4D97-AF65-F5344CB8AC3E}">
        <p14:creationId xmlns:p14="http://schemas.microsoft.com/office/powerpoint/2010/main" val="366711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F374-88DF-4FD9-BD50-0F9EA1509CEB}"/>
              </a:ext>
            </a:extLst>
          </p:cNvPr>
          <p:cNvSpPr>
            <a:spLocks noGrp="1"/>
          </p:cNvSpPr>
          <p:nvPr>
            <p:ph type="title"/>
          </p:nvPr>
        </p:nvSpPr>
        <p:spPr>
          <a:xfrm>
            <a:off x="630936" y="173469"/>
            <a:ext cx="11494008" cy="603771"/>
          </a:xfrm>
        </p:spPr>
        <p:txBody>
          <a:bodyPr/>
          <a:lstStyle/>
          <a:p>
            <a:r>
              <a:rPr lang="en-US" dirty="0"/>
              <a:t> DSO improvement case study using vsm </a:t>
            </a:r>
            <a:r>
              <a:rPr lang="en-US" sz="1100" dirty="0"/>
              <a:t>(Value stream mapping)</a:t>
            </a:r>
            <a:endParaRPr lang="en-US" dirty="0"/>
          </a:p>
        </p:txBody>
      </p:sp>
      <p:sp>
        <p:nvSpPr>
          <p:cNvPr id="4" name="TextBox 3">
            <a:extLst>
              <a:ext uri="{FF2B5EF4-FFF2-40B4-BE49-F238E27FC236}">
                <a16:creationId xmlns:a16="http://schemas.microsoft.com/office/drawing/2014/main" id="{2B46ABF1-3DC5-4AEC-9C62-95CC72058493}"/>
              </a:ext>
            </a:extLst>
          </p:cNvPr>
          <p:cNvSpPr txBox="1"/>
          <p:nvPr/>
        </p:nvSpPr>
        <p:spPr>
          <a:xfrm>
            <a:off x="8165592" y="1810512"/>
            <a:ext cx="3794760" cy="3776472"/>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TextBox 4">
            <a:extLst>
              <a:ext uri="{FF2B5EF4-FFF2-40B4-BE49-F238E27FC236}">
                <a16:creationId xmlns:a16="http://schemas.microsoft.com/office/drawing/2014/main" id="{32CFAFB9-85CA-4328-BF88-D491C1BCB661}"/>
              </a:ext>
            </a:extLst>
          </p:cNvPr>
          <p:cNvSpPr txBox="1"/>
          <p:nvPr/>
        </p:nvSpPr>
        <p:spPr>
          <a:xfrm>
            <a:off x="7932420" y="1639813"/>
            <a:ext cx="4186765" cy="4117869"/>
          </a:xfrm>
          <a:prstGeom prst="rect">
            <a:avLst/>
          </a:prstGeom>
          <a:ln w="6350">
            <a:noFill/>
            <a:miter lim="800000"/>
          </a:ln>
        </p:spPr>
        <p:txBody>
          <a:bodyPr vert="horz" wrap="none" lIns="0" tIns="0" rIns="0" bIns="0" rtlCol="0" anchor="ctr">
            <a:noAutofit/>
          </a:bodyPr>
          <a:lstStyle/>
          <a:p>
            <a:pPr algn="ctr">
              <a:spcBef>
                <a:spcPts val="300"/>
              </a:spcBef>
              <a:spcAft>
                <a:spcPts val="300"/>
              </a:spcAft>
              <a:buNone/>
            </a:pPr>
            <a:r>
              <a:rPr lang="en-US" sz="1600" b="1" dirty="0">
                <a:solidFill>
                  <a:schemeClr val="accent2">
                    <a:lumMod val="75000"/>
                  </a:schemeClr>
                </a:solidFill>
              </a:rPr>
              <a:t>Mitigating challenges in legacy apps</a:t>
            </a:r>
          </a:p>
          <a:p>
            <a:pPr marL="285750" indent="-285750" algn="l">
              <a:spcBef>
                <a:spcPts val="300"/>
              </a:spcBef>
              <a:spcAft>
                <a:spcPts val="300"/>
              </a:spcAft>
              <a:buFont typeface="Arial" panose="020B0604020202020204" pitchFamily="34" charset="0"/>
              <a:buChar char="•"/>
            </a:pPr>
            <a:r>
              <a:rPr lang="en-US" sz="1400" dirty="0"/>
              <a:t>Migrating app code and other dependencies at to </a:t>
            </a:r>
          </a:p>
          <a:p>
            <a:r>
              <a:rPr lang="en-US" sz="1400" dirty="0"/>
              <a:t>one place in ADO. Eliminated the dependency of </a:t>
            </a:r>
          </a:p>
          <a:p>
            <a:r>
              <a:rPr lang="en-US" sz="1400" dirty="0"/>
              <a:t>DEV server during build.</a:t>
            </a:r>
          </a:p>
          <a:p>
            <a:endParaRPr lang="en-US" sz="1400" dirty="0"/>
          </a:p>
          <a:p>
            <a:pPr marL="171450" indent="-171450">
              <a:buFont typeface="Arial" panose="020B0604020202020204" pitchFamily="34" charset="0"/>
              <a:buChar char="•"/>
            </a:pPr>
            <a:r>
              <a:rPr lang="en-US" sz="1400" dirty="0"/>
              <a:t> Maintaining and versioning of config files are now </a:t>
            </a:r>
          </a:p>
          <a:p>
            <a:r>
              <a:rPr lang="en-US" sz="1400" dirty="0"/>
              <a:t>easy with GIT support. Redundancy and overhead is </a:t>
            </a:r>
          </a:p>
          <a:p>
            <a:r>
              <a:rPr lang="en-US" sz="1400" dirty="0"/>
              <a:t>reduced.</a:t>
            </a:r>
          </a:p>
          <a:p>
            <a:endParaRPr lang="en-US" sz="1400" dirty="0"/>
          </a:p>
          <a:p>
            <a:pPr marL="171450" indent="-171450">
              <a:buFont typeface="Arial" panose="020B0604020202020204" pitchFamily="34" charset="0"/>
              <a:buChar char="•"/>
            </a:pPr>
            <a:r>
              <a:rPr lang="en-US" sz="1400" dirty="0"/>
              <a:t>Build process was automated using ADO build </a:t>
            </a:r>
          </a:p>
          <a:p>
            <a:r>
              <a:rPr lang="en-US" sz="1400" dirty="0"/>
              <a:t>agents, reducing the waste and downtime of the </a:t>
            </a:r>
          </a:p>
          <a:p>
            <a:r>
              <a:rPr lang="en-US" sz="1400" dirty="0"/>
              <a:t>applications. Need to rebuild unmodified apps is </a:t>
            </a:r>
          </a:p>
          <a:p>
            <a:r>
              <a:rPr lang="en-US" sz="1400" dirty="0"/>
              <a:t>eliminated by reuse of artifacts from previous build.</a:t>
            </a:r>
          </a:p>
          <a:p>
            <a:endParaRPr lang="en-US" sz="1400" dirty="0"/>
          </a:p>
          <a:p>
            <a:pPr marL="171450" indent="-171450">
              <a:buFont typeface="Arial" panose="020B0604020202020204" pitchFamily="34" charset="0"/>
              <a:buChar char="•"/>
            </a:pPr>
            <a:r>
              <a:rPr lang="en-US" sz="1400" dirty="0"/>
              <a:t>Configuration changes (like DB credentials, </a:t>
            </a:r>
          </a:p>
          <a:p>
            <a:r>
              <a:rPr lang="en-US" sz="1400" dirty="0"/>
              <a:t>WSSO config changes </a:t>
            </a:r>
            <a:r>
              <a:rPr lang="en-US" sz="1400" dirty="0" err="1"/>
              <a:t>etc</a:t>
            </a:r>
            <a:r>
              <a:rPr lang="en-US" sz="1400" dirty="0"/>
              <a:t>) are implemented by </a:t>
            </a:r>
          </a:p>
          <a:p>
            <a:r>
              <a:rPr lang="en-US" sz="1400" dirty="0"/>
              <a:t>server restarts than build and deploy.</a:t>
            </a:r>
          </a:p>
          <a:p>
            <a:endParaRPr lang="en-US" sz="1400" dirty="0"/>
          </a:p>
          <a:p>
            <a:pPr marL="285750" indent="-285750">
              <a:buFont typeface="Arial" panose="020B0604020202020204" pitchFamily="34" charset="0"/>
              <a:buChar char="•"/>
            </a:pPr>
            <a:r>
              <a:rPr lang="en-US" sz="1400" dirty="0"/>
              <a:t>“</a:t>
            </a:r>
            <a:r>
              <a:rPr lang="en-US" sz="1400" i="1" dirty="0"/>
              <a:t>Build Once; Deploy Anywhere</a:t>
            </a:r>
            <a:r>
              <a:rPr lang="en-US" sz="1400" dirty="0"/>
              <a:t>” strategy adopted </a:t>
            </a:r>
          </a:p>
          <a:p>
            <a:r>
              <a:rPr lang="en-US" sz="1400" dirty="0"/>
              <a:t>with the help of CI-CD implementation.</a:t>
            </a:r>
          </a:p>
          <a:p>
            <a:r>
              <a:rPr lang="en-US" sz="1200" dirty="0"/>
              <a:t>     </a:t>
            </a:r>
          </a:p>
        </p:txBody>
      </p:sp>
      <p:pic>
        <p:nvPicPr>
          <p:cNvPr id="7" name="Picture 6">
            <a:extLst>
              <a:ext uri="{FF2B5EF4-FFF2-40B4-BE49-F238E27FC236}">
                <a16:creationId xmlns:a16="http://schemas.microsoft.com/office/drawing/2014/main" id="{71992B5D-240C-430C-9D9C-34D2F6928EB8}"/>
              </a:ext>
            </a:extLst>
          </p:cNvPr>
          <p:cNvPicPr>
            <a:picLocks noChangeAspect="1"/>
          </p:cNvPicPr>
          <p:nvPr/>
        </p:nvPicPr>
        <p:blipFill>
          <a:blip r:embed="rId2"/>
          <a:stretch>
            <a:fillRect/>
          </a:stretch>
        </p:blipFill>
        <p:spPr>
          <a:xfrm>
            <a:off x="-19664" y="1639813"/>
            <a:ext cx="7952084" cy="4301151"/>
          </a:xfrm>
          <a:prstGeom prst="rect">
            <a:avLst/>
          </a:prstGeom>
        </p:spPr>
      </p:pic>
    </p:spTree>
    <p:extLst>
      <p:ext uri="{BB962C8B-B14F-4D97-AF65-F5344CB8AC3E}">
        <p14:creationId xmlns:p14="http://schemas.microsoft.com/office/powerpoint/2010/main" val="314222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0C29-860F-4393-8DE3-CD41D22EE157}"/>
              </a:ext>
            </a:extLst>
          </p:cNvPr>
          <p:cNvSpPr>
            <a:spLocks noGrp="1"/>
          </p:cNvSpPr>
          <p:nvPr>
            <p:ph type="title"/>
          </p:nvPr>
        </p:nvSpPr>
        <p:spPr>
          <a:xfrm>
            <a:off x="515938" y="246621"/>
            <a:ext cx="11150600" cy="631090"/>
          </a:xfrm>
        </p:spPr>
        <p:txBody>
          <a:bodyPr/>
          <a:lstStyle/>
          <a:p>
            <a:r>
              <a:rPr lang="en-US" dirty="0"/>
              <a:t>Automation Case study : 1</a:t>
            </a:r>
          </a:p>
        </p:txBody>
      </p:sp>
      <p:sp>
        <p:nvSpPr>
          <p:cNvPr id="3" name="Rectangle 2">
            <a:extLst>
              <a:ext uri="{FF2B5EF4-FFF2-40B4-BE49-F238E27FC236}">
                <a16:creationId xmlns:a16="http://schemas.microsoft.com/office/drawing/2014/main" id="{901937EC-33CF-4D86-B42B-B23734B104DC}"/>
              </a:ext>
            </a:extLst>
          </p:cNvPr>
          <p:cNvSpPr/>
          <p:nvPr/>
        </p:nvSpPr>
        <p:spPr>
          <a:xfrm>
            <a:off x="515938" y="1948416"/>
            <a:ext cx="10676147" cy="4031873"/>
          </a:xfrm>
          <a:prstGeom prst="rect">
            <a:avLst/>
          </a:prstGeom>
        </p:spPr>
        <p:txBody>
          <a:bodyPr wrap="square">
            <a:spAutoFit/>
          </a:bodyPr>
          <a:lstStyle/>
          <a:p>
            <a:r>
              <a:rPr lang="en-US" sz="1600" b="1" u="sng" dirty="0"/>
              <a:t>Problem Statement: </a:t>
            </a:r>
            <a:r>
              <a:rPr lang="en-US" sz="1600" dirty="0"/>
              <a:t>BFMS is working hard on their development productivity to meet 737MAX and FAA milestone schedules. They required more LDRA licenses as they were maxing out. Their current Windows-based LDRA licenses allowed them to perform instrumented builds weekly due to slow cycle time. </a:t>
            </a:r>
          </a:p>
          <a:p>
            <a:endParaRPr lang="en-US" sz="1600" dirty="0"/>
          </a:p>
          <a:p>
            <a:r>
              <a:rPr lang="en-US" sz="1600" b="1" u="sng" dirty="0"/>
              <a:t>Solution: </a:t>
            </a:r>
            <a:r>
              <a:rPr lang="en-US" sz="1600" dirty="0"/>
              <a:t>BFMS learned they could increase their team’s productivity by using Linux-based LDRA licenses, which cycled in a quarter of the time of Windows-based LDRA. This permits them to perform daily builds vs weekly and thus increase their output.</a:t>
            </a:r>
          </a:p>
          <a:p>
            <a:endParaRPr lang="en-US" sz="1600" dirty="0"/>
          </a:p>
          <a:p>
            <a:r>
              <a:rPr lang="en-US" sz="1600" b="1" u="sng" dirty="0"/>
              <a:t>Automation Hours Calculation: </a:t>
            </a:r>
          </a:p>
          <a:p>
            <a:r>
              <a:rPr lang="en-US" sz="1600" dirty="0"/>
              <a:t>    The calculations for the conversion of saved Automation hours to dollars is illustrated below:</a:t>
            </a:r>
          </a:p>
          <a:p>
            <a:pPr marL="742950" lvl="1" indent="-285750">
              <a:buFont typeface="Arial" panose="020B0604020202020204" pitchFamily="34" charset="0"/>
              <a:buChar char="•"/>
            </a:pPr>
            <a:r>
              <a:rPr lang="en-US" sz="1600" dirty="0"/>
              <a:t>Savings is 3 hours per build</a:t>
            </a:r>
          </a:p>
          <a:p>
            <a:pPr marL="742950" lvl="1" indent="-285750">
              <a:buFont typeface="Arial" panose="020B0604020202020204" pitchFamily="34" charset="0"/>
              <a:buChar char="•"/>
            </a:pPr>
            <a:r>
              <a:rPr lang="en-US" sz="1600" dirty="0"/>
              <a:t>BFMS has 80 engineers actively working on structural code coverage analysis on a daily basis by running the tests and making fixes to either the code and/or test procedures.</a:t>
            </a:r>
          </a:p>
          <a:p>
            <a:pPr marL="742950" lvl="1" indent="-285750">
              <a:buFont typeface="Arial" panose="020B0604020202020204" pitchFamily="34" charset="0"/>
              <a:buChar char="•"/>
            </a:pPr>
            <a:r>
              <a:rPr lang="en-US" sz="1600" dirty="0"/>
              <a:t>Hours saved formula: 80 users X 1 build per day X 3 hours saved X 240 days = 57600 hours of saved </a:t>
            </a:r>
          </a:p>
          <a:p>
            <a:pPr marL="742950" lvl="1" indent="-285750">
              <a:buFont typeface="Arial" panose="020B0604020202020204" pitchFamily="34" charset="0"/>
              <a:buChar char="•"/>
            </a:pPr>
            <a:r>
              <a:rPr lang="en-US" sz="1600" dirty="0"/>
              <a:t>Engineer hourly rate is ~$215/hr</a:t>
            </a:r>
          </a:p>
          <a:p>
            <a:pPr marL="742950" lvl="1" indent="-285750">
              <a:buFont typeface="Arial" panose="020B0604020202020204" pitchFamily="34" charset="0"/>
              <a:buChar char="•"/>
            </a:pPr>
            <a:r>
              <a:rPr lang="en-US" sz="1600" b="1" dirty="0"/>
              <a:t>$215 x 57,600 hours saved = $12,384,000</a:t>
            </a:r>
          </a:p>
        </p:txBody>
      </p:sp>
      <p:sp>
        <p:nvSpPr>
          <p:cNvPr id="5" name="Rectangle 4">
            <a:extLst>
              <a:ext uri="{FF2B5EF4-FFF2-40B4-BE49-F238E27FC236}">
                <a16:creationId xmlns:a16="http://schemas.microsoft.com/office/drawing/2014/main" id="{2DA0294F-4D7C-4BE4-BF6E-C985BFB7615F}"/>
              </a:ext>
            </a:extLst>
          </p:cNvPr>
          <p:cNvSpPr/>
          <p:nvPr/>
        </p:nvSpPr>
        <p:spPr>
          <a:xfrm>
            <a:off x="515938" y="1243786"/>
            <a:ext cx="5919368" cy="338554"/>
          </a:xfrm>
          <a:prstGeom prst="rect">
            <a:avLst/>
          </a:prstGeom>
          <a:solidFill>
            <a:schemeClr val="accent1"/>
          </a:solidFill>
        </p:spPr>
        <p:txBody>
          <a:bodyPr wrap="square">
            <a:spAutoFit/>
          </a:bodyPr>
          <a:lstStyle/>
          <a:p>
            <a:r>
              <a:rPr lang="en-US" sz="1600" b="1" dirty="0">
                <a:solidFill>
                  <a:schemeClr val="bg1"/>
                </a:solidFill>
              </a:rPr>
              <a:t>Project Name: Linux-based LDRA Licenses Implementation</a:t>
            </a:r>
            <a:r>
              <a:rPr lang="en-US" sz="1600" dirty="0">
                <a:solidFill>
                  <a:schemeClr val="bg1"/>
                </a:solidFill>
              </a:rPr>
              <a:t> </a:t>
            </a:r>
            <a:r>
              <a:rPr lang="en-US" sz="1600" b="1" dirty="0">
                <a:solidFill>
                  <a:schemeClr val="bg1"/>
                </a:solidFill>
              </a:rPr>
              <a:t> </a:t>
            </a:r>
          </a:p>
        </p:txBody>
      </p:sp>
    </p:spTree>
    <p:extLst>
      <p:ext uri="{BB962C8B-B14F-4D97-AF65-F5344CB8AC3E}">
        <p14:creationId xmlns:p14="http://schemas.microsoft.com/office/powerpoint/2010/main" val="284279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5C70-AE87-417F-A050-9E894130FFB0}"/>
              </a:ext>
            </a:extLst>
          </p:cNvPr>
          <p:cNvSpPr>
            <a:spLocks noGrp="1"/>
          </p:cNvSpPr>
          <p:nvPr>
            <p:ph type="title"/>
          </p:nvPr>
        </p:nvSpPr>
        <p:spPr>
          <a:xfrm>
            <a:off x="515938" y="246621"/>
            <a:ext cx="11150600" cy="633273"/>
          </a:xfrm>
        </p:spPr>
        <p:txBody>
          <a:bodyPr/>
          <a:lstStyle/>
          <a:p>
            <a:r>
              <a:rPr lang="en-US" dirty="0"/>
              <a:t>Automation Case study : 2</a:t>
            </a:r>
          </a:p>
        </p:txBody>
      </p:sp>
      <p:sp>
        <p:nvSpPr>
          <p:cNvPr id="3" name="Rectangle 2">
            <a:extLst>
              <a:ext uri="{FF2B5EF4-FFF2-40B4-BE49-F238E27FC236}">
                <a16:creationId xmlns:a16="http://schemas.microsoft.com/office/drawing/2014/main" id="{069623E7-7C56-4904-BB14-30BD367F08F0}"/>
              </a:ext>
            </a:extLst>
          </p:cNvPr>
          <p:cNvSpPr/>
          <p:nvPr/>
        </p:nvSpPr>
        <p:spPr>
          <a:xfrm>
            <a:off x="515938" y="1193697"/>
            <a:ext cx="6721624" cy="338554"/>
          </a:xfrm>
          <a:prstGeom prst="rect">
            <a:avLst/>
          </a:prstGeom>
          <a:solidFill>
            <a:schemeClr val="accent1"/>
          </a:solidFill>
        </p:spPr>
        <p:txBody>
          <a:bodyPr wrap="square">
            <a:spAutoFit/>
          </a:bodyPr>
          <a:lstStyle/>
          <a:p>
            <a:r>
              <a:rPr lang="en-US" sz="1600" b="1" dirty="0">
                <a:solidFill>
                  <a:schemeClr val="bg1"/>
                </a:solidFill>
              </a:rPr>
              <a:t>Project Name: DESE (Digital Environment for System Engineering)</a:t>
            </a:r>
          </a:p>
        </p:txBody>
      </p:sp>
      <p:sp>
        <p:nvSpPr>
          <p:cNvPr id="4" name="Content Placeholder 3">
            <a:extLst>
              <a:ext uri="{FF2B5EF4-FFF2-40B4-BE49-F238E27FC236}">
                <a16:creationId xmlns:a16="http://schemas.microsoft.com/office/drawing/2014/main" id="{D2D3676F-BA46-44A4-BAA5-4356D61EE45D}"/>
              </a:ext>
            </a:extLst>
          </p:cNvPr>
          <p:cNvSpPr>
            <a:spLocks noGrp="1"/>
          </p:cNvSpPr>
          <p:nvPr/>
        </p:nvSpPr>
        <p:spPr>
          <a:xfrm>
            <a:off x="361977" y="1856909"/>
            <a:ext cx="5729261" cy="43509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u="sng" dirty="0"/>
              <a:t>Problem Statement: </a:t>
            </a:r>
            <a:r>
              <a:rPr lang="en-US" sz="1400" dirty="0"/>
              <a:t>DESE creates solution, job aids, starter kit/models and training environment and deliver them to different Boeing Commercial and Defense Airplane programs and create an environment for integration with other MBSE tools like 3dxperience, Capital, etc.. They required tool to test plugin functionality, as manual testing was taking too much time </a:t>
            </a:r>
          </a:p>
          <a:p>
            <a:r>
              <a:rPr lang="en-US" sz="1400" b="1" u="sng" dirty="0"/>
              <a:t>Solution: </a:t>
            </a:r>
            <a:r>
              <a:rPr lang="en-US" sz="1400" dirty="0"/>
              <a:t>DESE learned that they could decrease the functional testing time by using IIR tool. Also they can reduce the manual build by CI/CD pipeline. This permits them to perform daily builds with automated FT which increased the output</a:t>
            </a:r>
          </a:p>
          <a:p>
            <a:r>
              <a:rPr lang="en-US" sz="1400" b="1" u="sng" dirty="0"/>
              <a:t>Automation Hours Calculation: </a:t>
            </a:r>
          </a:p>
          <a:p>
            <a:pPr marL="0" indent="0">
              <a:buNone/>
            </a:pPr>
            <a:r>
              <a:rPr lang="en-US" sz="1400" dirty="0"/>
              <a:t>    The calculations for the of saved Automation       hours:</a:t>
            </a:r>
          </a:p>
          <a:p>
            <a:pPr lvl="1"/>
            <a:r>
              <a:rPr lang="en-US" sz="1400" dirty="0"/>
              <a:t>Savings is 4 hours per build</a:t>
            </a:r>
          </a:p>
          <a:p>
            <a:pPr lvl="1"/>
            <a:r>
              <a:rPr lang="en-US" sz="1400" dirty="0"/>
              <a:t>DESE has 15 engineers actively working on  code development on a daily basis by running the tests and making fixes to either the code and/or test procedures.</a:t>
            </a:r>
          </a:p>
          <a:p>
            <a:pPr lvl="1"/>
            <a:r>
              <a:rPr lang="en-US" sz="1400" dirty="0"/>
              <a:t>Hours saved formula: 322 build + 280 UT + 44  merge + 322 deployment + 106 </a:t>
            </a:r>
            <a:r>
              <a:rPr lang="en-US" sz="1400" dirty="0" err="1"/>
              <a:t>coverity</a:t>
            </a:r>
            <a:r>
              <a:rPr lang="en-US" sz="1400" dirty="0"/>
              <a:t> + 9920 FT  = 11888 hours saved </a:t>
            </a:r>
          </a:p>
          <a:p>
            <a:pPr lvl="1"/>
            <a:endParaRPr lang="en-US" sz="1400" dirty="0"/>
          </a:p>
        </p:txBody>
      </p:sp>
      <p:pic>
        <p:nvPicPr>
          <p:cNvPr id="5" name="Picture 4">
            <a:extLst>
              <a:ext uri="{FF2B5EF4-FFF2-40B4-BE49-F238E27FC236}">
                <a16:creationId xmlns:a16="http://schemas.microsoft.com/office/drawing/2014/main" id="{F3F0A334-F261-453C-86BF-DAD4E5AE1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161" y="1851481"/>
            <a:ext cx="5424461" cy="2742531"/>
          </a:xfrm>
          <a:prstGeom prst="rect">
            <a:avLst/>
          </a:prstGeom>
          <a:ln>
            <a:solidFill>
              <a:schemeClr val="tx1"/>
            </a:solidFill>
          </a:ln>
        </p:spPr>
      </p:pic>
      <p:pic>
        <p:nvPicPr>
          <p:cNvPr id="6" name="Picture 5">
            <a:extLst>
              <a:ext uri="{FF2B5EF4-FFF2-40B4-BE49-F238E27FC236}">
                <a16:creationId xmlns:a16="http://schemas.microsoft.com/office/drawing/2014/main" id="{758A7BCC-0AE3-4398-8F65-ADC234D0DA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00" t="12737" r="5681" b="56077"/>
          <a:stretch/>
        </p:blipFill>
        <p:spPr>
          <a:xfrm>
            <a:off x="6323160" y="4709074"/>
            <a:ext cx="5424461" cy="1462423"/>
          </a:xfrm>
          <a:prstGeom prst="rect">
            <a:avLst/>
          </a:prstGeom>
          <a:ln>
            <a:solidFill>
              <a:schemeClr val="tx1"/>
            </a:solidFill>
          </a:ln>
        </p:spPr>
      </p:pic>
    </p:spTree>
    <p:extLst>
      <p:ext uri="{BB962C8B-B14F-4D97-AF65-F5344CB8AC3E}">
        <p14:creationId xmlns:p14="http://schemas.microsoft.com/office/powerpoint/2010/main" val="1831694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8FDB-C611-4E31-8E64-55E1BF536C99}"/>
              </a:ext>
            </a:extLst>
          </p:cNvPr>
          <p:cNvSpPr>
            <a:spLocks noGrp="1"/>
          </p:cNvSpPr>
          <p:nvPr>
            <p:ph type="title"/>
          </p:nvPr>
        </p:nvSpPr>
        <p:spPr>
          <a:xfrm>
            <a:off x="181278" y="188255"/>
            <a:ext cx="11150600" cy="551047"/>
          </a:xfrm>
        </p:spPr>
        <p:txBody>
          <a:bodyPr/>
          <a:lstStyle/>
          <a:p>
            <a:r>
              <a:rPr lang="en-US" dirty="0"/>
              <a:t>Contact us</a:t>
            </a:r>
          </a:p>
        </p:txBody>
      </p:sp>
      <p:graphicFrame>
        <p:nvGraphicFramePr>
          <p:cNvPr id="11" name="Table 10">
            <a:extLst>
              <a:ext uri="{FF2B5EF4-FFF2-40B4-BE49-F238E27FC236}">
                <a16:creationId xmlns:a16="http://schemas.microsoft.com/office/drawing/2014/main" id="{C7823F92-EF8A-4B41-A0BF-4D2E3DDF8AE6}"/>
              </a:ext>
            </a:extLst>
          </p:cNvPr>
          <p:cNvGraphicFramePr>
            <a:graphicFrameLocks noGrp="1"/>
          </p:cNvGraphicFramePr>
          <p:nvPr>
            <p:extLst>
              <p:ext uri="{D42A27DB-BD31-4B8C-83A1-F6EECF244321}">
                <p14:modId xmlns:p14="http://schemas.microsoft.com/office/powerpoint/2010/main" val="879565355"/>
              </p:ext>
            </p:extLst>
          </p:nvPr>
        </p:nvGraphicFramePr>
        <p:xfrm>
          <a:off x="181278" y="888596"/>
          <a:ext cx="11569735" cy="5687302"/>
        </p:xfrm>
        <a:graphic>
          <a:graphicData uri="http://schemas.openxmlformats.org/drawingml/2006/table">
            <a:tbl>
              <a:tblPr firstRow="1" bandRow="1">
                <a:tableStyleId>{5C22544A-7EE6-4342-B048-85BDC9FD1C3A}</a:tableStyleId>
              </a:tblPr>
              <a:tblGrid>
                <a:gridCol w="1139126">
                  <a:extLst>
                    <a:ext uri="{9D8B030D-6E8A-4147-A177-3AD203B41FA5}">
                      <a16:colId xmlns:a16="http://schemas.microsoft.com/office/drawing/2014/main" val="3597689954"/>
                    </a:ext>
                  </a:extLst>
                </a:gridCol>
                <a:gridCol w="1429385">
                  <a:extLst>
                    <a:ext uri="{9D8B030D-6E8A-4147-A177-3AD203B41FA5}">
                      <a16:colId xmlns:a16="http://schemas.microsoft.com/office/drawing/2014/main" val="238683764"/>
                    </a:ext>
                  </a:extLst>
                </a:gridCol>
                <a:gridCol w="2079104">
                  <a:extLst>
                    <a:ext uri="{9D8B030D-6E8A-4147-A177-3AD203B41FA5}">
                      <a16:colId xmlns:a16="http://schemas.microsoft.com/office/drawing/2014/main" val="1253331438"/>
                    </a:ext>
                  </a:extLst>
                </a:gridCol>
                <a:gridCol w="3448513">
                  <a:extLst>
                    <a:ext uri="{9D8B030D-6E8A-4147-A177-3AD203B41FA5}">
                      <a16:colId xmlns:a16="http://schemas.microsoft.com/office/drawing/2014/main" val="197751461"/>
                    </a:ext>
                  </a:extLst>
                </a:gridCol>
                <a:gridCol w="3473607">
                  <a:extLst>
                    <a:ext uri="{9D8B030D-6E8A-4147-A177-3AD203B41FA5}">
                      <a16:colId xmlns:a16="http://schemas.microsoft.com/office/drawing/2014/main" val="1621683907"/>
                    </a:ext>
                  </a:extLst>
                </a:gridCol>
              </a:tblGrid>
              <a:tr h="955849">
                <a:tc>
                  <a:txBody>
                    <a:bodyPr/>
                    <a:lstStyle/>
                    <a:p>
                      <a:endParaRPr lang="en-US" dirty="0"/>
                    </a:p>
                  </a:txBody>
                  <a:tcPr/>
                </a:tc>
                <a:tc>
                  <a:txBody>
                    <a:bodyPr/>
                    <a:lstStyle/>
                    <a:p>
                      <a:r>
                        <a:rPr lang="en-US" dirty="0"/>
                        <a:t>DRI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Management</a:t>
                      </a:r>
                    </a:p>
                    <a:p>
                      <a:endParaRPr lang="en-US" dirty="0"/>
                    </a:p>
                  </a:txBody>
                  <a:tcPr/>
                </a:tc>
                <a:tc>
                  <a:txBody>
                    <a:bodyPr/>
                    <a:lstStyle/>
                    <a:p>
                      <a:r>
                        <a:rPr lang="en-US" dirty="0"/>
                        <a:t>Core Team </a:t>
                      </a:r>
                    </a:p>
                  </a:txBody>
                  <a:tcPr/>
                </a:tc>
                <a:tc>
                  <a:txBody>
                    <a:bodyPr/>
                    <a:lstStyle/>
                    <a:p>
                      <a:r>
                        <a:rPr lang="en-US" dirty="0"/>
                        <a:t> Enterprise Team &amp; Champions</a:t>
                      </a:r>
                    </a:p>
                  </a:txBody>
                  <a:tcPr/>
                </a:tc>
                <a:extLst>
                  <a:ext uri="{0D108BD9-81ED-4DB2-BD59-A6C34878D82A}">
                    <a16:rowId xmlns:a16="http://schemas.microsoft.com/office/drawing/2014/main" val="2933335979"/>
                  </a:ext>
                </a:extLst>
              </a:tr>
              <a:tr h="2031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DevSecOps</a:t>
                      </a:r>
                      <a:endParaRPr lang="en-US" sz="1200" b="1" dirty="0"/>
                    </a:p>
                    <a:p>
                      <a:endParaRPr lang="en-US" sz="1200" b="1" dirty="0"/>
                    </a:p>
                  </a:txBody>
                  <a:tcPr/>
                </a:tc>
                <a:tc>
                  <a:txBody>
                    <a:bodyPr/>
                    <a:lstStyle/>
                    <a:p>
                      <a:r>
                        <a:rPr lang="de-DE" sz="1200" b="1" dirty="0">
                          <a:hlinkClick r:id="rId2"/>
                        </a:rPr>
                        <a:t>Abhishek Singh</a:t>
                      </a:r>
                      <a:endParaRPr lang="de-DE" sz="1200" b="1" dirty="0"/>
                    </a:p>
                    <a:p>
                      <a:endParaRPr lang="de-DE"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txBody>
                  <a:tcPr/>
                </a:tc>
                <a:tc>
                  <a:txBody>
                    <a:bodyPr/>
                    <a:lstStyle/>
                    <a:p>
                      <a:r>
                        <a:rPr lang="pt-BR" sz="1200" b="1" dirty="0"/>
                        <a:t>Pramithi R Karimpanakkal</a:t>
                      </a:r>
                      <a:endParaRPr lang="en-US" sz="1200" b="1" dirty="0"/>
                    </a:p>
                  </a:txBody>
                  <a:tcPr/>
                </a:tc>
                <a:tc rowSpan="2">
                  <a:txBody>
                    <a:bodyPr/>
                    <a:lstStyle/>
                    <a:p>
                      <a:pPr marL="228600" indent="-228600">
                        <a:buFont typeface="+mj-lt"/>
                        <a:buAutoNum type="arabicPeriod"/>
                      </a:pPr>
                      <a:r>
                        <a:rPr lang="en-US" sz="900" b="1" kern="1200" dirty="0">
                          <a:solidFill>
                            <a:schemeClr val="dk1"/>
                          </a:solidFill>
                          <a:effectLst/>
                          <a:latin typeface="+mn-lt"/>
                          <a:ea typeface="+mn-ea"/>
                          <a:cs typeface="+mn-cs"/>
                        </a:rPr>
                        <a:t>Singh, Abhishek K </a:t>
                      </a:r>
                    </a:p>
                    <a:p>
                      <a:pPr marL="228600" indent="-228600">
                        <a:buFont typeface="+mj-lt"/>
                        <a:buAutoNum type="arabicPeriod"/>
                      </a:pPr>
                      <a:r>
                        <a:rPr lang="en-US" sz="900" b="1" kern="1200" dirty="0">
                          <a:solidFill>
                            <a:schemeClr val="dk1"/>
                          </a:solidFill>
                          <a:effectLst/>
                          <a:latin typeface="+mn-lt"/>
                          <a:ea typeface="+mn-ea"/>
                          <a:cs typeface="+mn-cs"/>
                        </a:rPr>
                        <a:t>Valiyarayil, Siby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b="1" kern="1200" dirty="0">
                          <a:solidFill>
                            <a:schemeClr val="dk1"/>
                          </a:solidFill>
                          <a:effectLst/>
                          <a:latin typeface="+mn-lt"/>
                          <a:ea typeface="+mn-ea"/>
                          <a:cs typeface="+mn-cs"/>
                        </a:rPr>
                        <a:t>Pattanaik, Anup K </a:t>
                      </a:r>
                    </a:p>
                    <a:p>
                      <a:pPr marL="228600" indent="-228600">
                        <a:buFont typeface="+mj-lt"/>
                        <a:buAutoNum type="arabicPeriod"/>
                      </a:pPr>
                      <a:r>
                        <a:rPr lang="en-US" sz="900" kern="1200" dirty="0">
                          <a:solidFill>
                            <a:schemeClr val="dk1"/>
                          </a:solidFill>
                          <a:effectLst/>
                          <a:latin typeface="+mn-lt"/>
                          <a:ea typeface="+mn-ea"/>
                          <a:cs typeface="+mn-cs"/>
                        </a:rPr>
                        <a:t>Ammata, Sudhakar</a:t>
                      </a:r>
                    </a:p>
                    <a:p>
                      <a:pPr marL="228600" indent="-228600">
                        <a:buFont typeface="+mj-lt"/>
                        <a:buAutoNum type="arabicPeriod"/>
                      </a:pPr>
                      <a:r>
                        <a:rPr lang="en-US" sz="900" kern="1200" dirty="0">
                          <a:solidFill>
                            <a:schemeClr val="dk1"/>
                          </a:solidFill>
                          <a:effectLst/>
                          <a:latin typeface="+mn-lt"/>
                          <a:ea typeface="+mn-ea"/>
                          <a:cs typeface="+mn-cs"/>
                        </a:rPr>
                        <a:t>Bakhedi, Bharati Bahubali</a:t>
                      </a:r>
                    </a:p>
                    <a:p>
                      <a:pPr marL="228600" indent="-228600">
                        <a:buFont typeface="+mj-lt"/>
                        <a:buAutoNum type="arabicPeriod"/>
                      </a:pPr>
                      <a:r>
                        <a:rPr lang="en-US" sz="900" kern="1200" dirty="0">
                          <a:solidFill>
                            <a:schemeClr val="dk1"/>
                          </a:solidFill>
                          <a:effectLst/>
                          <a:latin typeface="+mn-lt"/>
                          <a:ea typeface="+mn-ea"/>
                          <a:cs typeface="+mn-cs"/>
                        </a:rPr>
                        <a:t>Balraj, Bharath K </a:t>
                      </a:r>
                    </a:p>
                    <a:p>
                      <a:pPr marL="228600" indent="-228600">
                        <a:buFont typeface="+mj-lt"/>
                        <a:buAutoNum type="arabicPeriod"/>
                      </a:pPr>
                      <a:r>
                        <a:rPr lang="en-US" sz="900" kern="1200" dirty="0">
                          <a:solidFill>
                            <a:schemeClr val="dk1"/>
                          </a:solidFill>
                          <a:effectLst/>
                          <a:latin typeface="+mn-lt"/>
                          <a:ea typeface="+mn-ea"/>
                          <a:cs typeface="+mn-cs"/>
                        </a:rPr>
                        <a:t>Ghosh, Saikat </a:t>
                      </a:r>
                    </a:p>
                    <a:p>
                      <a:pPr marL="228600" indent="-228600">
                        <a:buFont typeface="+mj-lt"/>
                        <a:buAutoNum type="arabicPeriod"/>
                      </a:pPr>
                      <a:r>
                        <a:rPr lang="en-US" sz="900" kern="1200" dirty="0">
                          <a:solidFill>
                            <a:schemeClr val="dk1"/>
                          </a:solidFill>
                          <a:effectLst/>
                          <a:latin typeface="+mn-lt"/>
                          <a:ea typeface="+mn-ea"/>
                          <a:cs typeface="+mn-cs"/>
                        </a:rPr>
                        <a:t>Ghosh, Subhabrata </a:t>
                      </a:r>
                    </a:p>
                    <a:p>
                      <a:pPr marL="228600" indent="-228600">
                        <a:buFont typeface="+mj-lt"/>
                        <a:buAutoNum type="arabicPeriod"/>
                      </a:pPr>
                      <a:r>
                        <a:rPr lang="en-US" sz="900" kern="1200" dirty="0">
                          <a:solidFill>
                            <a:schemeClr val="dk1"/>
                          </a:solidFill>
                          <a:effectLst/>
                          <a:latin typeface="+mn-lt"/>
                          <a:ea typeface="+mn-ea"/>
                          <a:cs typeface="+mn-cs"/>
                        </a:rPr>
                        <a:t>Gundupalli, Rajesh Reddy </a:t>
                      </a:r>
                    </a:p>
                    <a:p>
                      <a:pPr marL="228600" indent="-228600">
                        <a:buFont typeface="+mj-lt"/>
                        <a:buAutoNum type="arabicPeriod"/>
                      </a:pPr>
                      <a:r>
                        <a:rPr lang="en-US" sz="900" kern="1200" dirty="0">
                          <a:solidFill>
                            <a:schemeClr val="dk1"/>
                          </a:solidFill>
                          <a:effectLst/>
                          <a:latin typeface="+mn-lt"/>
                          <a:ea typeface="+mn-ea"/>
                          <a:cs typeface="+mn-cs"/>
                        </a:rPr>
                        <a:t>H D, Sarika </a:t>
                      </a:r>
                    </a:p>
                    <a:p>
                      <a:pPr marL="228600" indent="-228600">
                        <a:buFont typeface="+mj-lt"/>
                        <a:buAutoNum type="arabicPeriod"/>
                      </a:pPr>
                      <a:r>
                        <a:rPr lang="en-US" sz="900" kern="1200" dirty="0">
                          <a:solidFill>
                            <a:schemeClr val="dk1"/>
                          </a:solidFill>
                          <a:effectLst/>
                          <a:latin typeface="+mn-lt"/>
                          <a:ea typeface="+mn-ea"/>
                          <a:cs typeface="+mn-cs"/>
                        </a:rPr>
                        <a:t>K L, Bharath </a:t>
                      </a:r>
                    </a:p>
                    <a:p>
                      <a:pPr marL="228600" indent="-228600">
                        <a:buFont typeface="+mj-lt"/>
                        <a:buAutoNum type="arabicPeriod"/>
                      </a:pPr>
                      <a:r>
                        <a:rPr lang="en-US" sz="900" kern="1200" dirty="0">
                          <a:solidFill>
                            <a:schemeClr val="dk1"/>
                          </a:solidFill>
                          <a:effectLst/>
                          <a:latin typeface="+mn-lt"/>
                          <a:ea typeface="+mn-ea"/>
                          <a:cs typeface="+mn-cs"/>
                        </a:rPr>
                        <a:t>Karri, Ram Sai </a:t>
                      </a:r>
                    </a:p>
                    <a:p>
                      <a:pPr marL="228600" indent="-228600">
                        <a:buFont typeface="+mj-lt"/>
                        <a:buAutoNum type="arabicPeriod"/>
                      </a:pPr>
                      <a:r>
                        <a:rPr lang="en-US" sz="900" kern="1200" dirty="0">
                          <a:solidFill>
                            <a:schemeClr val="dk1"/>
                          </a:solidFill>
                          <a:effectLst/>
                          <a:latin typeface="+mn-lt"/>
                          <a:ea typeface="+mn-ea"/>
                          <a:cs typeface="+mn-cs"/>
                        </a:rPr>
                        <a:t>K-R, Rahul </a:t>
                      </a:r>
                    </a:p>
                    <a:p>
                      <a:pPr marL="228600" indent="-228600">
                        <a:buFont typeface="+mj-lt"/>
                        <a:buAutoNum type="arabicPeriod"/>
                      </a:pPr>
                      <a:r>
                        <a:rPr lang="en-US" sz="900" kern="1200" dirty="0" err="1">
                          <a:solidFill>
                            <a:schemeClr val="dk1"/>
                          </a:solidFill>
                          <a:effectLst/>
                          <a:latin typeface="+mn-lt"/>
                          <a:ea typeface="+mn-ea"/>
                          <a:cs typeface="+mn-cs"/>
                        </a:rPr>
                        <a:t>Kuriakose</a:t>
                      </a:r>
                      <a:r>
                        <a:rPr lang="en-US" sz="900" kern="1200" dirty="0">
                          <a:solidFill>
                            <a:schemeClr val="dk1"/>
                          </a:solidFill>
                          <a:effectLst/>
                          <a:latin typeface="+mn-lt"/>
                          <a:ea typeface="+mn-ea"/>
                          <a:cs typeface="+mn-cs"/>
                        </a:rPr>
                        <a:t>, </a:t>
                      </a:r>
                      <a:r>
                        <a:rPr lang="en-US" sz="900" kern="1200" dirty="0" err="1">
                          <a:solidFill>
                            <a:schemeClr val="dk1"/>
                          </a:solidFill>
                          <a:effectLst/>
                          <a:latin typeface="+mn-lt"/>
                          <a:ea typeface="+mn-ea"/>
                          <a:cs typeface="+mn-cs"/>
                        </a:rPr>
                        <a:t>Tintu</a:t>
                      </a:r>
                      <a:r>
                        <a:rPr lang="en-US" sz="900" kern="1200" dirty="0">
                          <a:solidFill>
                            <a:schemeClr val="dk1"/>
                          </a:solidFill>
                          <a:effectLst/>
                          <a:latin typeface="+mn-lt"/>
                          <a:ea typeface="+mn-ea"/>
                          <a:cs typeface="+mn-cs"/>
                        </a:rPr>
                        <a:t> M </a:t>
                      </a:r>
                    </a:p>
                    <a:p>
                      <a:pPr marL="228600" indent="-228600">
                        <a:buFont typeface="+mj-lt"/>
                        <a:buAutoNum type="arabicPeriod"/>
                      </a:pPr>
                      <a:r>
                        <a:rPr lang="en-US" sz="900" kern="1200" dirty="0">
                          <a:solidFill>
                            <a:schemeClr val="dk1"/>
                          </a:solidFill>
                          <a:effectLst/>
                          <a:latin typeface="+mn-lt"/>
                          <a:ea typeface="+mn-ea"/>
                          <a:cs typeface="+mn-cs"/>
                        </a:rPr>
                        <a:t>Kurian, Abhijith </a:t>
                      </a:r>
                    </a:p>
                    <a:p>
                      <a:pPr marL="228600" indent="-228600">
                        <a:buFont typeface="+mj-lt"/>
                        <a:buAutoNum type="arabicPeriod"/>
                      </a:pPr>
                      <a:r>
                        <a:rPr lang="en-US" sz="900" kern="1200" dirty="0" err="1">
                          <a:solidFill>
                            <a:schemeClr val="dk1"/>
                          </a:solidFill>
                          <a:effectLst/>
                          <a:latin typeface="+mn-lt"/>
                          <a:ea typeface="+mn-ea"/>
                          <a:cs typeface="+mn-cs"/>
                        </a:rPr>
                        <a:t>Kuruba</a:t>
                      </a:r>
                      <a:r>
                        <a:rPr lang="en-US" sz="900" kern="1200" dirty="0">
                          <a:solidFill>
                            <a:schemeClr val="dk1"/>
                          </a:solidFill>
                          <a:effectLst/>
                          <a:latin typeface="+mn-lt"/>
                          <a:ea typeface="+mn-ea"/>
                          <a:cs typeface="+mn-cs"/>
                        </a:rPr>
                        <a:t>, </a:t>
                      </a:r>
                      <a:r>
                        <a:rPr lang="en-US" sz="900" kern="1200" dirty="0" err="1">
                          <a:solidFill>
                            <a:schemeClr val="dk1"/>
                          </a:solidFill>
                          <a:effectLst/>
                          <a:latin typeface="+mn-lt"/>
                          <a:ea typeface="+mn-ea"/>
                          <a:cs typeface="+mn-cs"/>
                        </a:rPr>
                        <a:t>Kuruba</a:t>
                      </a:r>
                      <a:r>
                        <a:rPr lang="en-US" sz="900" kern="1200" dirty="0">
                          <a:solidFill>
                            <a:schemeClr val="dk1"/>
                          </a:solidFill>
                          <a:effectLst/>
                          <a:latin typeface="+mn-lt"/>
                          <a:ea typeface="+mn-ea"/>
                          <a:cs typeface="+mn-cs"/>
                        </a:rPr>
                        <a:t> Chandra Kumar </a:t>
                      </a:r>
                    </a:p>
                    <a:p>
                      <a:pPr marL="228600" indent="-228600">
                        <a:buFont typeface="+mj-lt"/>
                        <a:buAutoNum type="arabicPeriod"/>
                      </a:pPr>
                      <a:r>
                        <a:rPr lang="en-US" sz="900" kern="1200" dirty="0">
                          <a:solidFill>
                            <a:schemeClr val="dk1"/>
                          </a:solidFill>
                          <a:effectLst/>
                          <a:latin typeface="+mn-lt"/>
                          <a:ea typeface="+mn-ea"/>
                          <a:cs typeface="+mn-cs"/>
                        </a:rPr>
                        <a:t>Mistry, Ashok </a:t>
                      </a:r>
                    </a:p>
                    <a:p>
                      <a:pPr marL="228600" indent="-228600">
                        <a:buFont typeface="+mj-lt"/>
                        <a:buAutoNum type="arabicPeriod"/>
                      </a:pPr>
                      <a:r>
                        <a:rPr lang="en-US" sz="900" kern="1200" dirty="0">
                          <a:solidFill>
                            <a:schemeClr val="dk1"/>
                          </a:solidFill>
                          <a:effectLst/>
                          <a:latin typeface="+mn-lt"/>
                          <a:ea typeface="+mn-ea"/>
                          <a:cs typeface="+mn-cs"/>
                        </a:rPr>
                        <a:t>Nagaraju, Ganesh </a:t>
                      </a:r>
                    </a:p>
                    <a:p>
                      <a:pPr marL="228600" indent="-228600">
                        <a:buFont typeface="+mj-lt"/>
                        <a:buAutoNum type="arabicPeriod"/>
                      </a:pPr>
                      <a:r>
                        <a:rPr lang="en-US" sz="900" kern="1200" dirty="0">
                          <a:solidFill>
                            <a:schemeClr val="dk1"/>
                          </a:solidFill>
                          <a:effectLst/>
                          <a:latin typeface="+mn-lt"/>
                          <a:ea typeface="+mn-ea"/>
                          <a:cs typeface="+mn-cs"/>
                        </a:rPr>
                        <a:t>Nagziriya, Anshika </a:t>
                      </a:r>
                    </a:p>
                    <a:p>
                      <a:pPr marL="228600" indent="-228600">
                        <a:buFont typeface="+mj-lt"/>
                        <a:buAutoNum type="arabicPeriod"/>
                      </a:pPr>
                      <a:r>
                        <a:rPr lang="en-US" sz="900" kern="1200" dirty="0">
                          <a:solidFill>
                            <a:schemeClr val="dk1"/>
                          </a:solidFill>
                          <a:effectLst/>
                          <a:latin typeface="+mn-lt"/>
                          <a:ea typeface="+mn-ea"/>
                          <a:cs typeface="+mn-cs"/>
                        </a:rPr>
                        <a:t>Nair, Aathira Manikandan </a:t>
                      </a:r>
                    </a:p>
                    <a:p>
                      <a:pPr marL="228600" indent="-228600">
                        <a:buFont typeface="+mj-lt"/>
                        <a:buAutoNum type="arabicPeriod"/>
                      </a:pPr>
                      <a:r>
                        <a:rPr lang="en-US" sz="900" kern="1200" dirty="0">
                          <a:solidFill>
                            <a:schemeClr val="dk1"/>
                          </a:solidFill>
                          <a:effectLst/>
                          <a:latin typeface="+mn-lt"/>
                          <a:ea typeface="+mn-ea"/>
                          <a:cs typeface="+mn-cs"/>
                        </a:rPr>
                        <a:t>Padmanaban Shunmugam, Nihila </a:t>
                      </a:r>
                    </a:p>
                    <a:p>
                      <a:pPr marL="228600" indent="-228600">
                        <a:buFont typeface="+mj-lt"/>
                        <a:buAutoNum type="arabicPeriod"/>
                      </a:pPr>
                      <a:r>
                        <a:rPr lang="en-US" sz="900" kern="1200" dirty="0">
                          <a:solidFill>
                            <a:schemeClr val="dk1"/>
                          </a:solidFill>
                          <a:effectLst/>
                          <a:latin typeface="+mn-lt"/>
                          <a:ea typeface="+mn-ea"/>
                          <a:cs typeface="+mn-cs"/>
                        </a:rPr>
                        <a:t>Panda, Pritam</a:t>
                      </a:r>
                    </a:p>
                    <a:p>
                      <a:pPr marL="228600" indent="-228600">
                        <a:buFont typeface="+mj-lt"/>
                        <a:buAutoNum type="arabicPeriod"/>
                      </a:pPr>
                      <a:r>
                        <a:rPr lang="en-US" sz="900" kern="1200" dirty="0">
                          <a:solidFill>
                            <a:schemeClr val="dk1"/>
                          </a:solidFill>
                          <a:effectLst/>
                          <a:latin typeface="+mn-lt"/>
                          <a:ea typeface="+mn-ea"/>
                          <a:cs typeface="+mn-cs"/>
                        </a:rPr>
                        <a:t>Prabhat, Kumar </a:t>
                      </a:r>
                    </a:p>
                    <a:p>
                      <a:pPr marL="228600" indent="-228600">
                        <a:buFont typeface="+mj-lt"/>
                        <a:buAutoNum type="arabicPeriod"/>
                      </a:pPr>
                      <a:r>
                        <a:rPr lang="en-US" sz="900" kern="1200" dirty="0">
                          <a:solidFill>
                            <a:schemeClr val="dk1"/>
                          </a:solidFill>
                          <a:effectLst/>
                          <a:latin typeface="+mn-lt"/>
                          <a:ea typeface="+mn-ea"/>
                          <a:cs typeface="+mn-cs"/>
                        </a:rPr>
                        <a:t>Radhakrishnan, Chinjumol </a:t>
                      </a:r>
                    </a:p>
                    <a:p>
                      <a:pPr marL="228600" indent="-228600">
                        <a:buFont typeface="+mj-lt"/>
                        <a:buAutoNum type="arabicPeriod"/>
                      </a:pPr>
                      <a:r>
                        <a:rPr lang="en-US" sz="900" kern="1200" dirty="0">
                          <a:solidFill>
                            <a:schemeClr val="dk1"/>
                          </a:solidFill>
                          <a:effectLst/>
                          <a:latin typeface="+mn-lt"/>
                          <a:ea typeface="+mn-ea"/>
                          <a:cs typeface="+mn-cs"/>
                        </a:rPr>
                        <a:t>Reddy, V Sanjeev </a:t>
                      </a:r>
                    </a:p>
                    <a:p>
                      <a:pPr marL="228600" indent="-228600">
                        <a:buFont typeface="+mj-lt"/>
                        <a:buAutoNum type="arabicPeriod"/>
                      </a:pPr>
                      <a:r>
                        <a:rPr lang="en-US" sz="900" kern="1200" dirty="0">
                          <a:solidFill>
                            <a:schemeClr val="dk1"/>
                          </a:solidFill>
                          <a:effectLst/>
                          <a:latin typeface="+mn-lt"/>
                          <a:ea typeface="+mn-ea"/>
                          <a:cs typeface="+mn-cs"/>
                        </a:rPr>
                        <a:t>Rompicherla, Rakesh </a:t>
                      </a:r>
                    </a:p>
                    <a:p>
                      <a:pPr marL="228600" indent="-228600">
                        <a:buFont typeface="+mj-lt"/>
                        <a:buAutoNum type="arabicPeriod"/>
                      </a:pPr>
                      <a:r>
                        <a:rPr lang="en-US" sz="900" kern="1200" dirty="0">
                          <a:solidFill>
                            <a:schemeClr val="dk1"/>
                          </a:solidFill>
                          <a:effectLst/>
                          <a:latin typeface="+mn-lt"/>
                          <a:ea typeface="+mn-ea"/>
                          <a:cs typeface="+mn-cs"/>
                        </a:rPr>
                        <a:t>Sawant, Swapnil Ravindra </a:t>
                      </a:r>
                    </a:p>
                    <a:p>
                      <a:pPr marL="228600" indent="-228600">
                        <a:buFont typeface="+mj-lt"/>
                        <a:buAutoNum type="arabicPeriod"/>
                      </a:pPr>
                      <a:r>
                        <a:rPr lang="en-US" sz="900" kern="1200" dirty="0">
                          <a:solidFill>
                            <a:schemeClr val="dk1"/>
                          </a:solidFill>
                          <a:effectLst/>
                          <a:latin typeface="+mn-lt"/>
                          <a:ea typeface="+mn-ea"/>
                          <a:cs typeface="+mn-cs"/>
                        </a:rPr>
                        <a:t>Varghese, Jessy </a:t>
                      </a:r>
                    </a:p>
                    <a:p>
                      <a:pPr marL="228600" indent="-228600">
                        <a:buFont typeface="+mj-lt"/>
                        <a:buAutoNum type="arabicPeriod"/>
                      </a:pPr>
                      <a:r>
                        <a:rPr lang="en-US" sz="900" kern="1200" dirty="0">
                          <a:solidFill>
                            <a:schemeClr val="dk1"/>
                          </a:solidFill>
                          <a:effectLst/>
                          <a:latin typeface="+mn-lt"/>
                          <a:ea typeface="+mn-ea"/>
                          <a:cs typeface="+mn-cs"/>
                        </a:rPr>
                        <a:t>Vinukonda, Basha </a:t>
                      </a:r>
                    </a:p>
                    <a:p>
                      <a:pPr marL="228600" indent="-228600">
                        <a:buFont typeface="+mj-lt"/>
                        <a:buAutoNum type="arabicPeriod"/>
                      </a:pPr>
                      <a:r>
                        <a:rPr lang="en-US" sz="1000" dirty="0"/>
                        <a:t>Jayanta Mondal</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hlinkClick r:id="rId4"/>
                        </a:rPr>
                        <a:t>DL Product Systems - </a:t>
                      </a:r>
                      <a:r>
                        <a:rPr lang="en-US" sz="1000" b="1" dirty="0" err="1">
                          <a:hlinkClick r:id="rId4"/>
                        </a:rPr>
                        <a:t>DevSecOps</a:t>
                      </a:r>
                      <a:r>
                        <a:rPr lang="en-US" sz="1000" b="1" dirty="0">
                          <a:hlinkClick r:id="rId4"/>
                        </a:rPr>
                        <a:t> Core Team</a:t>
                      </a:r>
                      <a:endParaRPr lang="en-US" sz="1000" b="1" dirty="0"/>
                    </a:p>
                  </a:txBody>
                  <a:tcPr/>
                </a:tc>
                <a:tc rowSpan="2">
                  <a:txBody>
                    <a:bodyPr/>
                    <a:lstStyle/>
                    <a:p>
                      <a:pPr marL="228600" indent="-228600">
                        <a:buFont typeface="+mj-lt"/>
                        <a:buAutoNum type="arabicPeriod"/>
                      </a:pPr>
                      <a:r>
                        <a:rPr lang="en-US" sz="1000" dirty="0"/>
                        <a:t>Karthik Tirukkoylur Sekhar</a:t>
                      </a:r>
                    </a:p>
                    <a:p>
                      <a:pPr marL="228600" indent="-228600">
                        <a:buFont typeface="+mj-lt"/>
                        <a:buAutoNum type="arabicPeriod"/>
                      </a:pPr>
                      <a:r>
                        <a:rPr lang="en-US" sz="1000" dirty="0"/>
                        <a:t>Dolly Bhaskara</a:t>
                      </a:r>
                    </a:p>
                    <a:p>
                      <a:pPr marL="228600" indent="-228600">
                        <a:buFont typeface="+mj-lt"/>
                        <a:buAutoNum type="arabicPeriod"/>
                      </a:pPr>
                      <a:r>
                        <a:rPr lang="en-US" sz="1000" dirty="0"/>
                        <a:t>Arun Prakash Jeyaprakash</a:t>
                      </a:r>
                    </a:p>
                    <a:p>
                      <a:pPr marL="228600" indent="-228600">
                        <a:buFont typeface="+mj-lt"/>
                        <a:buAutoNum type="arabicPeriod"/>
                      </a:pPr>
                      <a:r>
                        <a:rPr lang="en-US" sz="1000" dirty="0"/>
                        <a:t>Anandapadmanabhan Gopalakrishnan</a:t>
                      </a:r>
                    </a:p>
                    <a:p>
                      <a:pPr marL="228600" indent="-228600">
                        <a:buFont typeface="+mj-lt"/>
                        <a:buAutoNum type="arabicPeriod"/>
                      </a:pPr>
                      <a:r>
                        <a:rPr lang="en-US" sz="1000" dirty="0"/>
                        <a:t>Sushil Mishra</a:t>
                      </a:r>
                    </a:p>
                    <a:p>
                      <a:pPr marL="228600" indent="-228600">
                        <a:buFont typeface="+mj-lt"/>
                        <a:buAutoNum type="arabicPeriod"/>
                      </a:pPr>
                      <a:r>
                        <a:rPr lang="en-US" sz="1000" dirty="0"/>
                        <a:t>Donald R Wellington</a:t>
                      </a:r>
                    </a:p>
                    <a:p>
                      <a:pPr marL="228600" indent="-228600">
                        <a:buFont typeface="+mj-lt"/>
                        <a:buAutoNum type="arabicPeriod"/>
                      </a:pPr>
                      <a:r>
                        <a:rPr lang="en-US" sz="1000" dirty="0"/>
                        <a:t>Brennan Y Lind</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dirty="0">
                          <a:hlinkClick r:id="rId5"/>
                        </a:rPr>
                        <a:t>DL DSO DRIs</a:t>
                      </a:r>
                      <a:endParaRPr lang="en-US" sz="1000" dirty="0"/>
                    </a:p>
                    <a:p>
                      <a:pPr marL="228600" indent="-228600">
                        <a:buFont typeface="+mj-lt"/>
                        <a:buAutoNum type="arabicPeriod"/>
                      </a:pPr>
                      <a:endParaRPr lang="en-US" sz="1000" dirty="0"/>
                    </a:p>
                  </a:txBody>
                  <a:tcPr/>
                </a:tc>
                <a:extLst>
                  <a:ext uri="{0D108BD9-81ED-4DB2-BD59-A6C34878D82A}">
                    <a16:rowId xmlns:a16="http://schemas.microsoft.com/office/drawing/2014/main" val="3918828972"/>
                  </a:ext>
                </a:extLst>
              </a:tr>
              <a:tr h="2700330">
                <a:tc>
                  <a:txBody>
                    <a:bodyPr/>
                    <a:lstStyle/>
                    <a:p>
                      <a:r>
                        <a:rPr lang="en-US" sz="1200" b="1" dirty="0"/>
                        <a:t>Automation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b="1" dirty="0">
                          <a:hlinkClick r:id="rId6"/>
                        </a:rPr>
                        <a:t>Naga Harsha Kaggallu</a:t>
                      </a:r>
                      <a:endParaRPr lang="en-US" sz="1200" b="1" dirty="0"/>
                    </a:p>
                  </a:txBody>
                  <a:tcPr/>
                </a:tc>
                <a:tc>
                  <a:txBody>
                    <a:bodyPr/>
                    <a:lstStyle/>
                    <a:p>
                      <a:r>
                        <a:rPr lang="en-US" sz="1200" b="1" dirty="0"/>
                        <a:t>Priyanka Dhanpal Chougule</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4002809953"/>
                  </a:ext>
                </a:extLst>
              </a:tr>
            </a:tbl>
          </a:graphicData>
        </a:graphic>
      </p:graphicFrame>
    </p:spTree>
    <p:extLst>
      <p:ext uri="{BB962C8B-B14F-4D97-AF65-F5344CB8AC3E}">
        <p14:creationId xmlns:p14="http://schemas.microsoft.com/office/powerpoint/2010/main" val="318905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4BAD-C8DB-49F6-BBCC-15C0ABD00CEC}"/>
              </a:ext>
            </a:extLst>
          </p:cNvPr>
          <p:cNvSpPr>
            <a:spLocks noGrp="1"/>
          </p:cNvSpPr>
          <p:nvPr>
            <p:ph type="title"/>
          </p:nvPr>
        </p:nvSpPr>
        <p:spPr>
          <a:xfrm>
            <a:off x="3589879" y="2425617"/>
            <a:ext cx="4347891" cy="920336"/>
          </a:xfrm>
        </p:spPr>
        <p:txBody>
          <a:bodyPr/>
          <a:lstStyle/>
          <a:p>
            <a:pPr algn="ctr"/>
            <a:r>
              <a:rPr lang="en-US" dirty="0"/>
              <a:t>Thank You</a:t>
            </a:r>
          </a:p>
        </p:txBody>
      </p:sp>
    </p:spTree>
    <p:extLst>
      <p:ext uri="{BB962C8B-B14F-4D97-AF65-F5344CB8AC3E}">
        <p14:creationId xmlns:p14="http://schemas.microsoft.com/office/powerpoint/2010/main" val="336752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C029-6E61-43AF-A9DD-46AFF0BECD16}"/>
              </a:ext>
            </a:extLst>
          </p:cNvPr>
          <p:cNvSpPr>
            <a:spLocks noGrp="1"/>
          </p:cNvSpPr>
          <p:nvPr>
            <p:ph type="title"/>
          </p:nvPr>
        </p:nvSpPr>
        <p:spPr>
          <a:xfrm>
            <a:off x="190818" y="2508664"/>
            <a:ext cx="11150600" cy="920336"/>
          </a:xfrm>
        </p:spPr>
        <p:txBody>
          <a:bodyPr/>
          <a:lstStyle/>
          <a:p>
            <a:r>
              <a:rPr lang="en-US" dirty="0"/>
              <a:t>         	         </a:t>
            </a:r>
            <a:r>
              <a:rPr lang="en-US" sz="4800" dirty="0"/>
              <a:t>WHY  DevSecOps ?</a:t>
            </a:r>
          </a:p>
        </p:txBody>
      </p:sp>
    </p:spTree>
    <p:extLst>
      <p:ext uri="{BB962C8B-B14F-4D97-AF65-F5344CB8AC3E}">
        <p14:creationId xmlns:p14="http://schemas.microsoft.com/office/powerpoint/2010/main" val="26560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199893" y="119659"/>
            <a:ext cx="11150600" cy="623712"/>
          </a:xfrm>
        </p:spPr>
        <p:txBody>
          <a:bodyPr/>
          <a:lstStyle/>
          <a:p>
            <a:r>
              <a:rPr lang="en-US" dirty="0">
                <a:solidFill>
                  <a:srgbClr val="002060"/>
                </a:solidFill>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DevSecOps</a:t>
            </a:r>
            <a:r>
              <a:rPr lang="en-US" dirty="0">
                <a:latin typeface="Segoe UI" panose="020B0502040204020203" pitchFamily="34" charset="0"/>
                <a:cs typeface="Segoe UI" panose="020B0502040204020203" pitchFamily="34" charset="0"/>
              </a:rPr>
              <a:t> 2023 </a:t>
            </a:r>
            <a:endParaRPr lang="en-US" dirty="0"/>
          </a:p>
        </p:txBody>
      </p:sp>
      <p:sp>
        <p:nvSpPr>
          <p:cNvPr id="3" name="TextBox 2">
            <a:extLst>
              <a:ext uri="{FF2B5EF4-FFF2-40B4-BE49-F238E27FC236}">
                <a16:creationId xmlns:a16="http://schemas.microsoft.com/office/drawing/2014/main" id="{D3568DE8-8C30-475C-96AF-2E7A3BEDAB71}"/>
              </a:ext>
            </a:extLst>
          </p:cNvPr>
          <p:cNvSpPr txBox="1"/>
          <p:nvPr/>
        </p:nvSpPr>
        <p:spPr>
          <a:xfrm>
            <a:off x="1549447" y="1016268"/>
            <a:ext cx="10340502" cy="923330"/>
          </a:xfrm>
          <a:prstGeom prst="rect">
            <a:avLst/>
          </a:prstGeom>
          <a:noFill/>
        </p:spPr>
        <p:txBody>
          <a:bodyPr wrap="square" rtlCol="0">
            <a:spAutoFit/>
          </a:bodyPr>
          <a:lstStyle/>
          <a:p>
            <a:pPr lvl="0"/>
            <a:r>
              <a:rPr lang="en-US" b="1" dirty="0">
                <a:solidFill>
                  <a:srgbClr val="0070C0"/>
                </a:solidFill>
              </a:rPr>
              <a:t>Implement Lean practices through DSO maturity coverage for 70% of high ROI products (~120 applications)and achieve overall DSO maturity level of 3+ . Complete assessments &amp; re- assessments for 180+ applications for benchmarking and adding value to applications.</a:t>
            </a:r>
            <a:endParaRPr lang="en-US" dirty="0">
              <a:solidFill>
                <a:srgbClr val="0070C0"/>
              </a:solidFill>
            </a:endParaRPr>
          </a:p>
        </p:txBody>
      </p:sp>
      <p:sp>
        <p:nvSpPr>
          <p:cNvPr id="4" name="Title 5">
            <a:extLst>
              <a:ext uri="{FF2B5EF4-FFF2-40B4-BE49-F238E27FC236}">
                <a16:creationId xmlns:a16="http://schemas.microsoft.com/office/drawing/2014/main" id="{7DC60930-7FFB-4DA0-A22D-465C3A0A63CF}"/>
              </a:ext>
            </a:extLst>
          </p:cNvPr>
          <p:cNvSpPr txBox="1">
            <a:spLocks/>
          </p:cNvSpPr>
          <p:nvPr/>
        </p:nvSpPr>
        <p:spPr bwMode="auto">
          <a:xfrm>
            <a:off x="735479" y="1326473"/>
            <a:ext cx="3238943" cy="341880"/>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r>
              <a:rPr lang="en-US" sz="1800" b="1" kern="0" dirty="0"/>
              <a:t>OKR</a:t>
            </a:r>
            <a:r>
              <a:rPr lang="en-US" sz="1800" kern="0" dirty="0"/>
              <a:t> </a:t>
            </a:r>
          </a:p>
        </p:txBody>
      </p:sp>
      <p:sp>
        <p:nvSpPr>
          <p:cNvPr id="5" name="Freeform 1676" descr="Icon of check box. ">
            <a:extLst>
              <a:ext uri="{FF2B5EF4-FFF2-40B4-BE49-F238E27FC236}">
                <a16:creationId xmlns:a16="http://schemas.microsoft.com/office/drawing/2014/main" id="{B59059CA-A34F-4F9C-BA0E-355EF05E1541}"/>
              </a:ext>
            </a:extLst>
          </p:cNvPr>
          <p:cNvSpPr>
            <a:spLocks noEditPoints="1"/>
          </p:cNvSpPr>
          <p:nvPr/>
        </p:nvSpPr>
        <p:spPr bwMode="auto">
          <a:xfrm>
            <a:off x="302051" y="1326472"/>
            <a:ext cx="345758" cy="341881"/>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id="{69480319-6CCF-4519-9426-90B6CB6CDF9B}"/>
              </a:ext>
            </a:extLst>
          </p:cNvPr>
          <p:cNvSpPr/>
          <p:nvPr/>
        </p:nvSpPr>
        <p:spPr>
          <a:xfrm>
            <a:off x="198826" y="2667050"/>
            <a:ext cx="2749471" cy="400110"/>
          </a:xfrm>
          <a:prstGeom prst="rect">
            <a:avLst/>
          </a:prstGeom>
        </p:spPr>
        <p:txBody>
          <a:bodyPr wrap="none">
            <a:spAutoFit/>
          </a:bodyPr>
          <a:lstStyle/>
          <a:p>
            <a:r>
              <a:rPr lang="en-US" sz="2000" b="1" dirty="0">
                <a:solidFill>
                  <a:srgbClr val="212529"/>
                </a:solidFill>
                <a:latin typeface="Arial" panose="020B0604020202020204" pitchFamily="34" charset="0"/>
              </a:rPr>
              <a:t>What is </a:t>
            </a:r>
            <a:r>
              <a:rPr lang="en-US" sz="2000" b="1" dirty="0" err="1">
                <a:solidFill>
                  <a:srgbClr val="212529"/>
                </a:solidFill>
                <a:latin typeface="Arial" panose="020B0604020202020204" pitchFamily="34" charset="0"/>
              </a:rPr>
              <a:t>DevSecOps</a:t>
            </a:r>
            <a:r>
              <a:rPr lang="en-US" sz="2000" b="1" dirty="0">
                <a:solidFill>
                  <a:srgbClr val="212529"/>
                </a:solidFill>
                <a:latin typeface="Arial" panose="020B0604020202020204" pitchFamily="34" charset="0"/>
              </a:rPr>
              <a:t>?</a:t>
            </a:r>
            <a:endParaRPr lang="en-US" sz="2000" b="1" i="0" dirty="0">
              <a:solidFill>
                <a:srgbClr val="212529"/>
              </a:solidFill>
              <a:effectLst/>
              <a:latin typeface="Arial" panose="020B0604020202020204" pitchFamily="34" charset="0"/>
            </a:endParaRPr>
          </a:p>
        </p:txBody>
      </p:sp>
      <p:sp>
        <p:nvSpPr>
          <p:cNvPr id="7" name="Rectangle 6">
            <a:extLst>
              <a:ext uri="{FF2B5EF4-FFF2-40B4-BE49-F238E27FC236}">
                <a16:creationId xmlns:a16="http://schemas.microsoft.com/office/drawing/2014/main" id="{EB75ABDB-3AE1-4ED9-BAF1-6AAB8D8E6FBF}"/>
              </a:ext>
            </a:extLst>
          </p:cNvPr>
          <p:cNvSpPr/>
          <p:nvPr/>
        </p:nvSpPr>
        <p:spPr>
          <a:xfrm>
            <a:off x="198826" y="3130367"/>
            <a:ext cx="11429506" cy="923330"/>
          </a:xfrm>
          <a:prstGeom prst="rect">
            <a:avLst/>
          </a:prstGeom>
        </p:spPr>
        <p:txBody>
          <a:bodyPr wrap="square">
            <a:spAutoFit/>
          </a:bodyPr>
          <a:lstStyle/>
          <a:p>
            <a:r>
              <a:rPr lang="en-US" b="1" dirty="0">
                <a:solidFill>
                  <a:srgbClr val="212529"/>
                </a:solidFill>
                <a:latin typeface="Arial" panose="020B0604020202020204" pitchFamily="34" charset="0"/>
              </a:rPr>
              <a:t>Implement lean Principled and bridges the gaps between development, security, and operations - continuous learning, collaboration, and security integration will yield shorter feedback loops, fewer bottlenecks, and fewer vulnerabilities.</a:t>
            </a:r>
            <a:endParaRPr lang="en-US" b="1" i="0" dirty="0">
              <a:solidFill>
                <a:srgbClr val="212529"/>
              </a:solidFill>
              <a:effectLst/>
              <a:latin typeface="Arial" panose="020B0604020202020204" pitchFamily="34" charset="0"/>
            </a:endParaRPr>
          </a:p>
        </p:txBody>
      </p:sp>
      <p:pic>
        <p:nvPicPr>
          <p:cNvPr id="9" name="Picture 2" descr="DevSecOps Workstream">
            <a:extLst>
              <a:ext uri="{FF2B5EF4-FFF2-40B4-BE49-F238E27FC236}">
                <a16:creationId xmlns:a16="http://schemas.microsoft.com/office/drawing/2014/main" id="{0BC9CB15-E9C4-450A-B521-9448D0776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6" y="4257929"/>
            <a:ext cx="4637299" cy="206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8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165-BE90-4B2A-902F-15649171A7AA}"/>
              </a:ext>
            </a:extLst>
          </p:cNvPr>
          <p:cNvSpPr>
            <a:spLocks noGrp="1"/>
          </p:cNvSpPr>
          <p:nvPr>
            <p:ph type="title"/>
          </p:nvPr>
        </p:nvSpPr>
        <p:spPr>
          <a:xfrm>
            <a:off x="331112" y="275956"/>
            <a:ext cx="11150600" cy="920336"/>
          </a:xfrm>
        </p:spPr>
        <p:txBody>
          <a:bodyPr/>
          <a:lstStyle/>
          <a:p>
            <a:pPr algn="ctr"/>
            <a:r>
              <a:rPr lang="en-US" dirty="0"/>
              <a:t> </a:t>
            </a:r>
            <a:r>
              <a:rPr lang="en-US" dirty="0">
                <a:solidFill>
                  <a:schemeClr val="accent1">
                    <a:lumMod val="75000"/>
                  </a:schemeClr>
                </a:solidFill>
              </a:rPr>
              <a:t>Why Implement DevSecOps?</a:t>
            </a:r>
          </a:p>
        </p:txBody>
      </p:sp>
      <p:pic>
        <p:nvPicPr>
          <p:cNvPr id="4" name="Picture 3">
            <a:extLst>
              <a:ext uri="{FF2B5EF4-FFF2-40B4-BE49-F238E27FC236}">
                <a16:creationId xmlns:a16="http://schemas.microsoft.com/office/drawing/2014/main" id="{ACCD57CE-3A7C-4652-AEF8-F82A2E263808}"/>
              </a:ext>
            </a:extLst>
          </p:cNvPr>
          <p:cNvPicPr>
            <a:picLocks noChangeAspect="1"/>
          </p:cNvPicPr>
          <p:nvPr/>
        </p:nvPicPr>
        <p:blipFill>
          <a:blip r:embed="rId3"/>
          <a:stretch>
            <a:fillRect/>
          </a:stretch>
        </p:blipFill>
        <p:spPr>
          <a:xfrm>
            <a:off x="234558" y="2200623"/>
            <a:ext cx="2613631" cy="1823172"/>
          </a:xfrm>
          <a:prstGeom prst="rect">
            <a:avLst/>
          </a:prstGeom>
        </p:spPr>
      </p:pic>
      <p:sp>
        <p:nvSpPr>
          <p:cNvPr id="5" name="TextBox 4">
            <a:extLst>
              <a:ext uri="{FF2B5EF4-FFF2-40B4-BE49-F238E27FC236}">
                <a16:creationId xmlns:a16="http://schemas.microsoft.com/office/drawing/2014/main" id="{CB558795-8245-4DF6-A91F-D3CB2548B4C6}"/>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C5B14A94-1E03-49C7-AE20-2563EA3D5971}"/>
              </a:ext>
            </a:extLst>
          </p:cNvPr>
          <p:cNvSpPr txBox="1"/>
          <p:nvPr/>
        </p:nvSpPr>
        <p:spPr>
          <a:xfrm>
            <a:off x="6096000" y="3429000"/>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82B51D9F-D9B4-4764-B503-65D82E30A4D9}"/>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8" name="TextBox 7">
            <a:extLst>
              <a:ext uri="{FF2B5EF4-FFF2-40B4-BE49-F238E27FC236}">
                <a16:creationId xmlns:a16="http://schemas.microsoft.com/office/drawing/2014/main" id="{E2B663D0-52EE-4569-BF5E-4C4DE3BC3D34}"/>
              </a:ext>
            </a:extLst>
          </p:cNvPr>
          <p:cNvSpPr txBox="1"/>
          <p:nvPr/>
        </p:nvSpPr>
        <p:spPr>
          <a:xfrm>
            <a:off x="6224154" y="3304309"/>
            <a:ext cx="1870363"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2400" b="1" dirty="0">
              <a:solidFill>
                <a:schemeClr val="accent2">
                  <a:lumMod val="75000"/>
                </a:schemeClr>
              </a:solidFill>
            </a:endParaRPr>
          </a:p>
        </p:txBody>
      </p:sp>
      <p:sp>
        <p:nvSpPr>
          <p:cNvPr id="10" name="Rectangle 9">
            <a:extLst>
              <a:ext uri="{FF2B5EF4-FFF2-40B4-BE49-F238E27FC236}">
                <a16:creationId xmlns:a16="http://schemas.microsoft.com/office/drawing/2014/main" id="{7CB1AD1F-6355-44E8-8040-6FEDCC7C317C}"/>
              </a:ext>
            </a:extLst>
          </p:cNvPr>
          <p:cNvSpPr/>
          <p:nvPr/>
        </p:nvSpPr>
        <p:spPr>
          <a:xfrm>
            <a:off x="179273" y="1670517"/>
            <a:ext cx="3001815" cy="461665"/>
          </a:xfrm>
          <a:prstGeom prst="rect">
            <a:avLst/>
          </a:prstGeom>
        </p:spPr>
        <p:txBody>
          <a:bodyPr wrap="square">
            <a:spAutoFit/>
          </a:bodyPr>
          <a:lstStyle/>
          <a:p>
            <a:pPr>
              <a:spcBef>
                <a:spcPts val="300"/>
              </a:spcBef>
              <a:spcAft>
                <a:spcPts val="300"/>
              </a:spcAft>
            </a:pPr>
            <a:r>
              <a:rPr lang="en-US" sz="2400" b="1" dirty="0">
                <a:solidFill>
                  <a:schemeClr val="accent3">
                    <a:lumMod val="75000"/>
                  </a:schemeClr>
                </a:solidFill>
              </a:rPr>
              <a:t>Improved Security</a:t>
            </a:r>
          </a:p>
        </p:txBody>
      </p:sp>
      <p:pic>
        <p:nvPicPr>
          <p:cNvPr id="11" name="Picture 10">
            <a:extLst>
              <a:ext uri="{FF2B5EF4-FFF2-40B4-BE49-F238E27FC236}">
                <a16:creationId xmlns:a16="http://schemas.microsoft.com/office/drawing/2014/main" id="{F3E09200-EA61-4984-9031-FA155241F8EC}"/>
              </a:ext>
            </a:extLst>
          </p:cNvPr>
          <p:cNvPicPr>
            <a:picLocks noChangeAspect="1"/>
          </p:cNvPicPr>
          <p:nvPr/>
        </p:nvPicPr>
        <p:blipFill>
          <a:blip r:embed="rId4"/>
          <a:stretch>
            <a:fillRect/>
          </a:stretch>
        </p:blipFill>
        <p:spPr>
          <a:xfrm>
            <a:off x="3101544" y="2193278"/>
            <a:ext cx="2685266" cy="1823172"/>
          </a:xfrm>
          <a:prstGeom prst="rect">
            <a:avLst/>
          </a:prstGeom>
        </p:spPr>
      </p:pic>
      <p:sp>
        <p:nvSpPr>
          <p:cNvPr id="12" name="TextBox 11">
            <a:extLst>
              <a:ext uri="{FF2B5EF4-FFF2-40B4-BE49-F238E27FC236}">
                <a16:creationId xmlns:a16="http://schemas.microsoft.com/office/drawing/2014/main" id="{D8B4343B-6497-4F50-931B-A2BD49F5E290}"/>
              </a:ext>
            </a:extLst>
          </p:cNvPr>
          <p:cNvSpPr txBox="1"/>
          <p:nvPr/>
        </p:nvSpPr>
        <p:spPr>
          <a:xfrm>
            <a:off x="3831666" y="4436918"/>
            <a:ext cx="3643021" cy="914400"/>
          </a:xfrm>
          <a:prstGeom prst="rect">
            <a:avLst/>
          </a:prstGeom>
          <a:ln w="6350">
            <a:noFill/>
            <a:miter lim="800000"/>
          </a:ln>
        </p:spPr>
        <p:txBody>
          <a:bodyPr vert="horz" wrap="none" lIns="0" tIns="0" rIns="0" bIns="0" rtlCol="0">
            <a:noAutofit/>
          </a:bodyPr>
          <a:lstStyle/>
          <a:p>
            <a:pPr>
              <a:spcBef>
                <a:spcPts val="300"/>
              </a:spcBef>
              <a:spcAft>
                <a:spcPts val="300"/>
              </a:spcAft>
            </a:pPr>
            <a:endParaRPr lang="en-US" sz="1400" dirty="0"/>
          </a:p>
        </p:txBody>
      </p:sp>
      <p:pic>
        <p:nvPicPr>
          <p:cNvPr id="13" name="Picture 12">
            <a:extLst>
              <a:ext uri="{FF2B5EF4-FFF2-40B4-BE49-F238E27FC236}">
                <a16:creationId xmlns:a16="http://schemas.microsoft.com/office/drawing/2014/main" id="{770B9230-5E00-4DB4-A9CE-C50C8DC646EC}"/>
              </a:ext>
            </a:extLst>
          </p:cNvPr>
          <p:cNvPicPr>
            <a:picLocks noChangeAspect="1"/>
          </p:cNvPicPr>
          <p:nvPr/>
        </p:nvPicPr>
        <p:blipFill>
          <a:blip r:embed="rId5"/>
          <a:stretch>
            <a:fillRect/>
          </a:stretch>
        </p:blipFill>
        <p:spPr>
          <a:xfrm>
            <a:off x="3101544" y="3998000"/>
            <a:ext cx="2685266" cy="1980941"/>
          </a:xfrm>
          <a:prstGeom prst="rect">
            <a:avLst/>
          </a:prstGeom>
        </p:spPr>
      </p:pic>
      <p:sp>
        <p:nvSpPr>
          <p:cNvPr id="14" name="TextBox 13">
            <a:extLst>
              <a:ext uri="{FF2B5EF4-FFF2-40B4-BE49-F238E27FC236}">
                <a16:creationId xmlns:a16="http://schemas.microsoft.com/office/drawing/2014/main" id="{9D774D00-A201-4467-A710-6F09DB3716E1}"/>
              </a:ext>
            </a:extLst>
          </p:cNvPr>
          <p:cNvSpPr txBox="1"/>
          <p:nvPr/>
        </p:nvSpPr>
        <p:spPr>
          <a:xfrm>
            <a:off x="3503195" y="1728066"/>
            <a:ext cx="1881963" cy="505433"/>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Collaboration</a:t>
            </a:r>
          </a:p>
        </p:txBody>
      </p:sp>
      <p:pic>
        <p:nvPicPr>
          <p:cNvPr id="16" name="Picture 15">
            <a:extLst>
              <a:ext uri="{FF2B5EF4-FFF2-40B4-BE49-F238E27FC236}">
                <a16:creationId xmlns:a16="http://schemas.microsoft.com/office/drawing/2014/main" id="{A847C27B-6A14-4646-9428-BC119579277B}"/>
              </a:ext>
            </a:extLst>
          </p:cNvPr>
          <p:cNvPicPr>
            <a:picLocks noChangeAspect="1"/>
          </p:cNvPicPr>
          <p:nvPr/>
        </p:nvPicPr>
        <p:blipFill>
          <a:blip r:embed="rId6"/>
          <a:stretch>
            <a:fillRect/>
          </a:stretch>
        </p:blipFill>
        <p:spPr>
          <a:xfrm>
            <a:off x="6040165" y="2193276"/>
            <a:ext cx="2745589" cy="1823174"/>
          </a:xfrm>
          <a:prstGeom prst="rect">
            <a:avLst/>
          </a:prstGeom>
        </p:spPr>
      </p:pic>
      <p:sp>
        <p:nvSpPr>
          <p:cNvPr id="20" name="TextBox 19">
            <a:extLst>
              <a:ext uri="{FF2B5EF4-FFF2-40B4-BE49-F238E27FC236}">
                <a16:creationId xmlns:a16="http://schemas.microsoft.com/office/drawing/2014/main" id="{40C5BBA7-3E79-47FB-8E1D-2F5D79138D83}"/>
              </a:ext>
            </a:extLst>
          </p:cNvPr>
          <p:cNvSpPr txBox="1"/>
          <p:nvPr/>
        </p:nvSpPr>
        <p:spPr>
          <a:xfrm>
            <a:off x="6029370" y="1731679"/>
            <a:ext cx="2756384"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Time to Market</a:t>
            </a:r>
          </a:p>
        </p:txBody>
      </p:sp>
      <p:pic>
        <p:nvPicPr>
          <p:cNvPr id="21" name="Picture 20">
            <a:extLst>
              <a:ext uri="{FF2B5EF4-FFF2-40B4-BE49-F238E27FC236}">
                <a16:creationId xmlns:a16="http://schemas.microsoft.com/office/drawing/2014/main" id="{8D026409-52F5-41D8-8B0A-658683848A1B}"/>
              </a:ext>
            </a:extLst>
          </p:cNvPr>
          <p:cNvPicPr>
            <a:picLocks noChangeAspect="1"/>
          </p:cNvPicPr>
          <p:nvPr/>
        </p:nvPicPr>
        <p:blipFill>
          <a:blip r:embed="rId7"/>
          <a:stretch>
            <a:fillRect/>
          </a:stretch>
        </p:blipFill>
        <p:spPr>
          <a:xfrm>
            <a:off x="9164782" y="2200623"/>
            <a:ext cx="2919845" cy="1830519"/>
          </a:xfrm>
          <a:prstGeom prst="rect">
            <a:avLst/>
          </a:prstGeom>
        </p:spPr>
      </p:pic>
      <p:pic>
        <p:nvPicPr>
          <p:cNvPr id="22" name="Picture 21">
            <a:extLst>
              <a:ext uri="{FF2B5EF4-FFF2-40B4-BE49-F238E27FC236}">
                <a16:creationId xmlns:a16="http://schemas.microsoft.com/office/drawing/2014/main" id="{9CADB6E9-BD23-4477-8016-C9C3AEDF5D2C}"/>
              </a:ext>
            </a:extLst>
          </p:cNvPr>
          <p:cNvPicPr>
            <a:picLocks noChangeAspect="1"/>
          </p:cNvPicPr>
          <p:nvPr/>
        </p:nvPicPr>
        <p:blipFill>
          <a:blip r:embed="rId8"/>
          <a:stretch>
            <a:fillRect/>
          </a:stretch>
        </p:blipFill>
        <p:spPr>
          <a:xfrm>
            <a:off x="9128143" y="4056768"/>
            <a:ext cx="2956483" cy="1918178"/>
          </a:xfrm>
          <a:prstGeom prst="rect">
            <a:avLst/>
          </a:prstGeom>
        </p:spPr>
      </p:pic>
      <p:sp>
        <p:nvSpPr>
          <p:cNvPr id="33" name="TextBox 32">
            <a:extLst>
              <a:ext uri="{FF2B5EF4-FFF2-40B4-BE49-F238E27FC236}">
                <a16:creationId xmlns:a16="http://schemas.microsoft.com/office/drawing/2014/main" id="{492C72F3-303B-4E58-8F5D-9DC29FA9FD65}"/>
              </a:ext>
            </a:extLst>
          </p:cNvPr>
          <p:cNvSpPr txBox="1"/>
          <p:nvPr/>
        </p:nvSpPr>
        <p:spPr>
          <a:xfrm>
            <a:off x="9117751" y="1751808"/>
            <a:ext cx="3333068"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Compliance</a:t>
            </a:r>
          </a:p>
        </p:txBody>
      </p:sp>
      <p:pic>
        <p:nvPicPr>
          <p:cNvPr id="39" name="Picture 38">
            <a:extLst>
              <a:ext uri="{FF2B5EF4-FFF2-40B4-BE49-F238E27FC236}">
                <a16:creationId xmlns:a16="http://schemas.microsoft.com/office/drawing/2014/main" id="{A9AD1181-FE32-4BF9-BE88-ABBC9137DFAE}"/>
              </a:ext>
            </a:extLst>
          </p:cNvPr>
          <p:cNvPicPr>
            <a:picLocks noChangeAspect="1"/>
          </p:cNvPicPr>
          <p:nvPr/>
        </p:nvPicPr>
        <p:blipFill>
          <a:blip r:embed="rId9"/>
          <a:stretch>
            <a:fillRect/>
          </a:stretch>
        </p:blipFill>
        <p:spPr>
          <a:xfrm>
            <a:off x="234558" y="4023795"/>
            <a:ext cx="2613632" cy="1943804"/>
          </a:xfrm>
          <a:prstGeom prst="rect">
            <a:avLst/>
          </a:prstGeom>
        </p:spPr>
      </p:pic>
      <p:pic>
        <p:nvPicPr>
          <p:cNvPr id="3" name="Picture 2">
            <a:extLst>
              <a:ext uri="{FF2B5EF4-FFF2-40B4-BE49-F238E27FC236}">
                <a16:creationId xmlns:a16="http://schemas.microsoft.com/office/drawing/2014/main" id="{EC501CC6-E011-44D0-8FA9-5F13FE0E2B6F}"/>
              </a:ext>
            </a:extLst>
          </p:cNvPr>
          <p:cNvPicPr>
            <a:picLocks noChangeAspect="1"/>
          </p:cNvPicPr>
          <p:nvPr/>
        </p:nvPicPr>
        <p:blipFill>
          <a:blip r:embed="rId10"/>
          <a:stretch>
            <a:fillRect/>
          </a:stretch>
        </p:blipFill>
        <p:spPr>
          <a:xfrm>
            <a:off x="6029371" y="4022009"/>
            <a:ext cx="2756384" cy="1918178"/>
          </a:xfrm>
          <a:prstGeom prst="rect">
            <a:avLst/>
          </a:prstGeom>
        </p:spPr>
      </p:pic>
    </p:spTree>
    <p:extLst>
      <p:ext uri="{BB962C8B-B14F-4D97-AF65-F5344CB8AC3E}">
        <p14:creationId xmlns:p14="http://schemas.microsoft.com/office/powerpoint/2010/main" val="10456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67BC-F56D-42F0-AC1C-FF0AB92D1D89}"/>
              </a:ext>
            </a:extLst>
          </p:cNvPr>
          <p:cNvSpPr>
            <a:spLocks noGrp="1"/>
          </p:cNvSpPr>
          <p:nvPr>
            <p:ph type="title"/>
          </p:nvPr>
        </p:nvSpPr>
        <p:spPr>
          <a:xfrm>
            <a:off x="204653" y="246620"/>
            <a:ext cx="11150600" cy="949881"/>
          </a:xfrm>
        </p:spPr>
        <p:txBody>
          <a:bodyPr/>
          <a:lstStyle/>
          <a:p>
            <a:r>
              <a:rPr lang="en-US" b="0" dirty="0"/>
              <a:t>Understanding </a:t>
            </a:r>
            <a:r>
              <a:rPr lang="en-US" b="0" dirty="0" err="1"/>
              <a:t>DevSecOps</a:t>
            </a:r>
            <a:r>
              <a:rPr lang="en-US" b="0" dirty="0"/>
              <a:t> Maturity</a:t>
            </a:r>
            <a:br>
              <a:rPr lang="en-US" b="0" dirty="0"/>
            </a:br>
            <a:endParaRPr lang="en-US" dirty="0"/>
          </a:p>
        </p:txBody>
      </p:sp>
      <p:sp>
        <p:nvSpPr>
          <p:cNvPr id="59" name="Rectangle 58">
            <a:extLst>
              <a:ext uri="{FF2B5EF4-FFF2-40B4-BE49-F238E27FC236}">
                <a16:creationId xmlns:a16="http://schemas.microsoft.com/office/drawing/2014/main" id="{B82D38F6-02B8-42E4-BB90-04405FF68048}"/>
              </a:ext>
            </a:extLst>
          </p:cNvPr>
          <p:cNvSpPr/>
          <p:nvPr/>
        </p:nvSpPr>
        <p:spPr>
          <a:xfrm>
            <a:off x="3594847" y="6149788"/>
            <a:ext cx="5082988"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D4824DB3-0D83-42A3-82FE-36E3A2D7931D}"/>
              </a:ext>
            </a:extLst>
          </p:cNvPr>
          <p:cNvGraphicFramePr>
            <a:graphicFrameLocks noGrp="1"/>
          </p:cNvGraphicFramePr>
          <p:nvPr>
            <p:extLst>
              <p:ext uri="{D42A27DB-BD31-4B8C-83A1-F6EECF244321}">
                <p14:modId xmlns:p14="http://schemas.microsoft.com/office/powerpoint/2010/main" val="263349093"/>
              </p:ext>
            </p:extLst>
          </p:nvPr>
        </p:nvGraphicFramePr>
        <p:xfrm>
          <a:off x="2076994" y="960475"/>
          <a:ext cx="4767104" cy="3616396"/>
        </p:xfrm>
        <a:graphic>
          <a:graphicData uri="http://schemas.openxmlformats.org/drawingml/2006/table">
            <a:tbl>
              <a:tblPr/>
              <a:tblGrid>
                <a:gridCol w="904301">
                  <a:extLst>
                    <a:ext uri="{9D8B030D-6E8A-4147-A177-3AD203B41FA5}">
                      <a16:colId xmlns:a16="http://schemas.microsoft.com/office/drawing/2014/main" val="20000"/>
                    </a:ext>
                  </a:extLst>
                </a:gridCol>
                <a:gridCol w="877556">
                  <a:extLst>
                    <a:ext uri="{9D8B030D-6E8A-4147-A177-3AD203B41FA5}">
                      <a16:colId xmlns:a16="http://schemas.microsoft.com/office/drawing/2014/main" val="20001"/>
                    </a:ext>
                  </a:extLst>
                </a:gridCol>
                <a:gridCol w="1864658">
                  <a:extLst>
                    <a:ext uri="{9D8B030D-6E8A-4147-A177-3AD203B41FA5}">
                      <a16:colId xmlns:a16="http://schemas.microsoft.com/office/drawing/2014/main" val="20002"/>
                    </a:ext>
                  </a:extLst>
                </a:gridCol>
                <a:gridCol w="1120589">
                  <a:extLst>
                    <a:ext uri="{9D8B030D-6E8A-4147-A177-3AD203B41FA5}">
                      <a16:colId xmlns:a16="http://schemas.microsoft.com/office/drawing/2014/main" val="20003"/>
                    </a:ext>
                  </a:extLst>
                </a:gridCol>
              </a:tblGrid>
              <a:tr h="475189">
                <a:tc>
                  <a:txBody>
                    <a:bodyPr/>
                    <a:lstStyle/>
                    <a:p>
                      <a:pPr algn="ctr" fontAlgn="ctr"/>
                      <a:r>
                        <a:rPr lang="en-US" sz="1200" b="1" i="0" u="none" strike="noStrike" dirty="0">
                          <a:effectLst/>
                          <a:latin typeface="Arial" panose="020B0604020202020204" pitchFamily="34" charset="0"/>
                        </a:rPr>
                        <a:t>Maturity Level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dirty="0">
                          <a:effectLst/>
                          <a:latin typeface="Arial" panose="020B0604020202020204" pitchFamily="34" charset="0"/>
                        </a:rPr>
                        <a:t>% of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extLst>
                  <a:ext uri="{0D108BD9-81ED-4DB2-BD59-A6C34878D82A}">
                    <a16:rowId xmlns:a16="http://schemas.microsoft.com/office/drawing/2014/main" val="10000"/>
                  </a:ext>
                </a:extLst>
              </a:tr>
              <a:tr h="538492">
                <a:tc>
                  <a:txBody>
                    <a:bodyPr/>
                    <a:lstStyle/>
                    <a:p>
                      <a:pPr algn="ctr" fontAlgn="ctr"/>
                      <a:r>
                        <a:rPr lang="en-US" sz="1200" b="0" i="0" u="none" strike="noStrike" dirty="0">
                          <a:effectLst/>
                          <a:latin typeface="Arial" panose="020B0604020202020204" pitchFamily="34" charset="0"/>
                        </a:rPr>
                        <a:t>Level 1 </a:t>
                      </a:r>
                    </a:p>
                    <a:p>
                      <a:pPr algn="ctr" fontAlgn="ctr"/>
                      <a:r>
                        <a:rPr lang="en-US" sz="1200" b="0" i="0" u="none" strike="noStrike" dirty="0">
                          <a:effectLst/>
                          <a:latin typeface="Arial" panose="020B0604020202020204" pitchFamily="34" charset="0"/>
                        </a:rPr>
                        <a:t>(Sit)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Initial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Yet to Start; Traditional environment and mindset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8492">
                <a:tc>
                  <a:txBody>
                    <a:bodyPr/>
                    <a:lstStyle/>
                    <a:p>
                      <a:pPr algn="ctr" fontAlgn="ctr"/>
                      <a:r>
                        <a:rPr lang="en-US" sz="1200" b="0" i="0" u="none" strike="noStrike">
                          <a:effectLst/>
                          <a:latin typeface="Arial" panose="020B0604020202020204" pitchFamily="34" charset="0"/>
                        </a:rPr>
                        <a:t>Level 2 (Crawl)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Emerging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Beginning of change and agility; Initiated</a:t>
                      </a:r>
                      <a:r>
                        <a:rPr lang="en-US" sz="1200" b="0" i="0" u="none" strike="noStrike" baseline="0" dirty="0">
                          <a:effectLst/>
                          <a:latin typeface="Arial" panose="020B0604020202020204" pitchFamily="34" charset="0"/>
                        </a:rPr>
                        <a:t> automation; </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21%-50%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8492">
                <a:tc>
                  <a:txBody>
                    <a:bodyPr/>
                    <a:lstStyle/>
                    <a:p>
                      <a:pPr algn="ctr" fontAlgn="ctr"/>
                      <a:r>
                        <a:rPr lang="en-US" sz="1200" b="0" i="0" u="none" strike="noStrike" dirty="0">
                          <a:effectLst/>
                          <a:latin typeface="Arial" panose="020B0604020202020204" pitchFamily="34" charset="0"/>
                        </a:rPr>
                        <a:t>Level 3 (Walk)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Practicing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91440" algn="l" fontAlgn="ctr"/>
                      <a:r>
                        <a:rPr lang="en-US" sz="1200" b="0" i="0" u="none" strike="noStrike" dirty="0">
                          <a:effectLst/>
                          <a:latin typeface="Arial" panose="020B0604020202020204" pitchFamily="34" charset="0"/>
                        </a:rPr>
                        <a:t>Started Practicing; Transformation</a:t>
                      </a:r>
                      <a:r>
                        <a:rPr lang="en-US" sz="1200" b="0" i="0" u="none" strike="noStrike" baseline="0" dirty="0">
                          <a:effectLst/>
                          <a:latin typeface="Arial" panose="020B0604020202020204" pitchFamily="34" charset="0"/>
                        </a:rPr>
                        <a:t> happening with defined process and automation</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51%-70%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784063">
                <a:tc>
                  <a:txBody>
                    <a:bodyPr/>
                    <a:lstStyle/>
                    <a:p>
                      <a:pPr algn="ctr" fontAlgn="ctr"/>
                      <a:r>
                        <a:rPr lang="en-US" sz="1200" b="0" i="0" u="none" strike="noStrike">
                          <a:effectLst/>
                          <a:latin typeface="Arial" panose="020B0604020202020204" pitchFamily="34" charset="0"/>
                        </a:rPr>
                        <a:t>Level 4 (Run)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Optimizing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High in Adoption ;Optimizing the existing practices</a:t>
                      </a:r>
                      <a:r>
                        <a:rPr lang="en-US" sz="1200" b="0" i="0" u="none" strike="noStrike" baseline="0" dirty="0">
                          <a:effectLst/>
                          <a:latin typeface="Arial" panose="020B0604020202020204" pitchFamily="34" charset="0"/>
                        </a:rPr>
                        <a:t> and following Continuous improvement</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71%-90%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8492">
                <a:tc>
                  <a:txBody>
                    <a:bodyPr/>
                    <a:lstStyle/>
                    <a:p>
                      <a:pPr algn="ctr" fontAlgn="ctr"/>
                      <a:r>
                        <a:rPr lang="en-US" sz="1200" b="0" i="0" u="none" strike="noStrike" dirty="0">
                          <a:effectLst/>
                          <a:latin typeface="Arial" panose="020B0604020202020204" pitchFamily="34" charset="0"/>
                        </a:rPr>
                        <a:t>Level 5 </a:t>
                      </a:r>
                    </a:p>
                    <a:p>
                      <a:pPr algn="ctr" fontAlgn="ctr"/>
                      <a:r>
                        <a:rPr lang="en-US" sz="1200" b="0" i="0" u="none" strike="noStrike" dirty="0">
                          <a:effectLst/>
                          <a:latin typeface="Arial" panose="020B0604020202020204" pitchFamily="34" charset="0"/>
                        </a:rPr>
                        <a:t>(Fly)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Leading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Being a leader in adoption;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&gt;90%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1" name="Rectangle 60">
            <a:extLst>
              <a:ext uri="{FF2B5EF4-FFF2-40B4-BE49-F238E27FC236}">
                <a16:creationId xmlns:a16="http://schemas.microsoft.com/office/drawing/2014/main" id="{DD3E522B-0D35-44C3-B1DE-95BADF138AF8}"/>
              </a:ext>
            </a:extLst>
          </p:cNvPr>
          <p:cNvSpPr/>
          <p:nvPr/>
        </p:nvSpPr>
        <p:spPr>
          <a:xfrm>
            <a:off x="3693459" y="5340386"/>
            <a:ext cx="4343210" cy="1039794"/>
          </a:xfrm>
          <a:prstGeom prst="rect">
            <a:avLst/>
          </a:prstGeom>
          <a:solidFill>
            <a:schemeClr val="accent1">
              <a:lumMod val="20000"/>
              <a:lumOff val="80000"/>
              <a:alpha val="71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9145B71-DD61-4005-86E6-E295FCE4809A}"/>
              </a:ext>
            </a:extLst>
          </p:cNvPr>
          <p:cNvSpPr txBox="1"/>
          <p:nvPr/>
        </p:nvSpPr>
        <p:spPr>
          <a:xfrm>
            <a:off x="4952488" y="6380180"/>
            <a:ext cx="1801906" cy="246221"/>
          </a:xfrm>
          <a:prstGeom prst="rect">
            <a:avLst/>
          </a:prstGeom>
          <a:noFill/>
        </p:spPr>
        <p:txBody>
          <a:bodyPr wrap="square" rtlCol="0">
            <a:spAutoFit/>
          </a:bodyPr>
          <a:lstStyle/>
          <a:p>
            <a:r>
              <a:rPr lang="en-US" sz="1000" i="1" dirty="0">
                <a:latin typeface="+mn-lt"/>
              </a:rPr>
              <a:t>1- Low &amp; 5-High Maturity</a:t>
            </a:r>
          </a:p>
        </p:txBody>
      </p:sp>
      <p:grpSp>
        <p:nvGrpSpPr>
          <p:cNvPr id="63" name="Group 62">
            <a:extLst>
              <a:ext uri="{FF2B5EF4-FFF2-40B4-BE49-F238E27FC236}">
                <a16:creationId xmlns:a16="http://schemas.microsoft.com/office/drawing/2014/main" id="{D68E156E-5806-4AB7-BCA4-7D18F01A0996}"/>
              </a:ext>
            </a:extLst>
          </p:cNvPr>
          <p:cNvGrpSpPr/>
          <p:nvPr/>
        </p:nvGrpSpPr>
        <p:grpSpPr>
          <a:xfrm>
            <a:off x="3924633" y="5516669"/>
            <a:ext cx="3857615" cy="863511"/>
            <a:chOff x="3251397" y="5402818"/>
            <a:chExt cx="4401738" cy="977362"/>
          </a:xfrm>
        </p:grpSpPr>
        <p:pic>
          <p:nvPicPr>
            <p:cNvPr id="64" name="Picture 63">
              <a:extLst>
                <a:ext uri="{FF2B5EF4-FFF2-40B4-BE49-F238E27FC236}">
                  <a16:creationId xmlns:a16="http://schemas.microsoft.com/office/drawing/2014/main" id="{0B489BDE-0E36-482A-A4F9-23DC5F170820}"/>
                </a:ext>
              </a:extLst>
            </p:cNvPr>
            <p:cNvPicPr>
              <a:picLocks noChangeAspect="1"/>
            </p:cNvPicPr>
            <p:nvPr/>
          </p:nvPicPr>
          <p:blipFill>
            <a:blip r:embed="rId2"/>
            <a:stretch>
              <a:fillRect/>
            </a:stretch>
          </p:blipFill>
          <p:spPr>
            <a:xfrm>
              <a:off x="3406886" y="5402818"/>
              <a:ext cx="463160" cy="585605"/>
            </a:xfrm>
            <a:prstGeom prst="rect">
              <a:avLst/>
            </a:prstGeom>
          </p:spPr>
        </p:pic>
        <p:pic>
          <p:nvPicPr>
            <p:cNvPr id="65" name="Picture 64">
              <a:extLst>
                <a:ext uri="{FF2B5EF4-FFF2-40B4-BE49-F238E27FC236}">
                  <a16:creationId xmlns:a16="http://schemas.microsoft.com/office/drawing/2014/main" id="{EADB8CCA-9A6A-4AAC-8EAD-05CE71B9EBD3}"/>
                </a:ext>
              </a:extLst>
            </p:cNvPr>
            <p:cNvPicPr>
              <a:picLocks noChangeAspect="1"/>
            </p:cNvPicPr>
            <p:nvPr/>
          </p:nvPicPr>
          <p:blipFill>
            <a:blip r:embed="rId3"/>
            <a:stretch>
              <a:fillRect/>
            </a:stretch>
          </p:blipFill>
          <p:spPr>
            <a:xfrm>
              <a:off x="4207841" y="5447739"/>
              <a:ext cx="714904" cy="540684"/>
            </a:xfrm>
            <a:prstGeom prst="rect">
              <a:avLst/>
            </a:prstGeom>
          </p:spPr>
        </p:pic>
        <p:pic>
          <p:nvPicPr>
            <p:cNvPr id="66" name="Picture 65">
              <a:extLst>
                <a:ext uri="{FF2B5EF4-FFF2-40B4-BE49-F238E27FC236}">
                  <a16:creationId xmlns:a16="http://schemas.microsoft.com/office/drawing/2014/main" id="{74F4EAE0-4DB6-4083-A846-3C0EBC1FA31A}"/>
                </a:ext>
              </a:extLst>
            </p:cNvPr>
            <p:cNvPicPr>
              <a:picLocks noChangeAspect="1"/>
            </p:cNvPicPr>
            <p:nvPr/>
          </p:nvPicPr>
          <p:blipFill>
            <a:blip r:embed="rId4"/>
            <a:stretch>
              <a:fillRect/>
            </a:stretch>
          </p:blipFill>
          <p:spPr>
            <a:xfrm>
              <a:off x="5301432" y="5430804"/>
              <a:ext cx="380240" cy="550196"/>
            </a:xfrm>
            <a:prstGeom prst="rect">
              <a:avLst/>
            </a:prstGeom>
          </p:spPr>
        </p:pic>
        <p:pic>
          <p:nvPicPr>
            <p:cNvPr id="67" name="Picture 66">
              <a:extLst>
                <a:ext uri="{FF2B5EF4-FFF2-40B4-BE49-F238E27FC236}">
                  <a16:creationId xmlns:a16="http://schemas.microsoft.com/office/drawing/2014/main" id="{D754748F-DD98-4234-BFB9-22DD32DE90C5}"/>
                </a:ext>
              </a:extLst>
            </p:cNvPr>
            <p:cNvPicPr>
              <a:picLocks noChangeAspect="1"/>
            </p:cNvPicPr>
            <p:nvPr/>
          </p:nvPicPr>
          <p:blipFill>
            <a:blip r:embed="rId5"/>
            <a:stretch>
              <a:fillRect/>
            </a:stretch>
          </p:blipFill>
          <p:spPr>
            <a:xfrm>
              <a:off x="6047782" y="5447739"/>
              <a:ext cx="545106" cy="568979"/>
            </a:xfrm>
            <a:prstGeom prst="rect">
              <a:avLst/>
            </a:prstGeom>
          </p:spPr>
        </p:pic>
        <p:pic>
          <p:nvPicPr>
            <p:cNvPr id="68" name="Picture 67">
              <a:extLst>
                <a:ext uri="{FF2B5EF4-FFF2-40B4-BE49-F238E27FC236}">
                  <a16:creationId xmlns:a16="http://schemas.microsoft.com/office/drawing/2014/main" id="{57A037D5-517C-4FDF-91A2-F62D7CCDD3F7}"/>
                </a:ext>
              </a:extLst>
            </p:cNvPr>
            <p:cNvPicPr>
              <a:picLocks noChangeAspect="1"/>
            </p:cNvPicPr>
            <p:nvPr/>
          </p:nvPicPr>
          <p:blipFill>
            <a:blip r:embed="rId6"/>
            <a:stretch>
              <a:fillRect/>
            </a:stretch>
          </p:blipFill>
          <p:spPr>
            <a:xfrm>
              <a:off x="6934420" y="5429809"/>
              <a:ext cx="669700" cy="579064"/>
            </a:xfrm>
            <a:prstGeom prst="rect">
              <a:avLst/>
            </a:prstGeom>
          </p:spPr>
        </p:pic>
        <p:sp>
          <p:nvSpPr>
            <p:cNvPr id="69" name="TextBox 68">
              <a:extLst>
                <a:ext uri="{FF2B5EF4-FFF2-40B4-BE49-F238E27FC236}">
                  <a16:creationId xmlns:a16="http://schemas.microsoft.com/office/drawing/2014/main" id="{45A577A5-9BB0-4C1A-B021-17D12E17910B}"/>
                </a:ext>
              </a:extLst>
            </p:cNvPr>
            <p:cNvSpPr txBox="1"/>
            <p:nvPr/>
          </p:nvSpPr>
          <p:spPr>
            <a:xfrm>
              <a:off x="3251397" y="5907448"/>
              <a:ext cx="800872" cy="461665"/>
            </a:xfrm>
            <a:prstGeom prst="rect">
              <a:avLst/>
            </a:prstGeom>
            <a:noFill/>
          </p:spPr>
          <p:txBody>
            <a:bodyPr wrap="square" rtlCol="0">
              <a:spAutoFit/>
            </a:bodyPr>
            <a:lstStyle/>
            <a:p>
              <a:pPr algn="ctr"/>
              <a:r>
                <a:rPr lang="en-US" sz="1200" dirty="0"/>
                <a:t>Sit</a:t>
              </a:r>
            </a:p>
            <a:p>
              <a:pPr algn="ctr"/>
              <a:r>
                <a:rPr lang="en-US" sz="1200" dirty="0"/>
                <a:t>Level 1</a:t>
              </a:r>
            </a:p>
          </p:txBody>
        </p:sp>
        <p:sp>
          <p:nvSpPr>
            <p:cNvPr id="70" name="TextBox 69">
              <a:extLst>
                <a:ext uri="{FF2B5EF4-FFF2-40B4-BE49-F238E27FC236}">
                  <a16:creationId xmlns:a16="http://schemas.microsoft.com/office/drawing/2014/main" id="{50979A4A-A5CF-4CCA-AF8F-4B3D509E32CE}"/>
                </a:ext>
              </a:extLst>
            </p:cNvPr>
            <p:cNvSpPr txBox="1"/>
            <p:nvPr/>
          </p:nvSpPr>
          <p:spPr>
            <a:xfrm>
              <a:off x="4174898" y="5918515"/>
              <a:ext cx="800872" cy="461665"/>
            </a:xfrm>
            <a:prstGeom prst="rect">
              <a:avLst/>
            </a:prstGeom>
            <a:noFill/>
          </p:spPr>
          <p:txBody>
            <a:bodyPr wrap="square" rtlCol="0">
              <a:spAutoFit/>
            </a:bodyPr>
            <a:lstStyle/>
            <a:p>
              <a:pPr algn="ctr"/>
              <a:r>
                <a:rPr lang="en-US" sz="1200" dirty="0"/>
                <a:t>Crawl</a:t>
              </a:r>
            </a:p>
            <a:p>
              <a:pPr algn="ctr"/>
              <a:r>
                <a:rPr lang="en-US" sz="1200" dirty="0"/>
                <a:t>Level 2</a:t>
              </a:r>
            </a:p>
          </p:txBody>
        </p:sp>
        <p:sp>
          <p:nvSpPr>
            <p:cNvPr id="71" name="TextBox 70">
              <a:extLst>
                <a:ext uri="{FF2B5EF4-FFF2-40B4-BE49-F238E27FC236}">
                  <a16:creationId xmlns:a16="http://schemas.microsoft.com/office/drawing/2014/main" id="{88DBC24D-F7BF-4BCE-BE3A-F42F5F41BF42}"/>
                </a:ext>
              </a:extLst>
            </p:cNvPr>
            <p:cNvSpPr txBox="1"/>
            <p:nvPr/>
          </p:nvSpPr>
          <p:spPr>
            <a:xfrm>
              <a:off x="5052704" y="5918515"/>
              <a:ext cx="800872" cy="461665"/>
            </a:xfrm>
            <a:prstGeom prst="rect">
              <a:avLst/>
            </a:prstGeom>
            <a:noFill/>
          </p:spPr>
          <p:txBody>
            <a:bodyPr wrap="square" rtlCol="0">
              <a:spAutoFit/>
            </a:bodyPr>
            <a:lstStyle/>
            <a:p>
              <a:pPr algn="ctr"/>
              <a:r>
                <a:rPr lang="en-US" sz="1200" dirty="0"/>
                <a:t>Walk</a:t>
              </a:r>
            </a:p>
            <a:p>
              <a:pPr algn="ctr"/>
              <a:r>
                <a:rPr lang="en-US" sz="1200" dirty="0"/>
                <a:t>Level 3</a:t>
              </a:r>
            </a:p>
          </p:txBody>
        </p:sp>
        <p:sp>
          <p:nvSpPr>
            <p:cNvPr id="72" name="TextBox 71">
              <a:extLst>
                <a:ext uri="{FF2B5EF4-FFF2-40B4-BE49-F238E27FC236}">
                  <a16:creationId xmlns:a16="http://schemas.microsoft.com/office/drawing/2014/main" id="{861A322D-2600-4C66-A55F-2ABBA412CD7E}"/>
                </a:ext>
              </a:extLst>
            </p:cNvPr>
            <p:cNvSpPr txBox="1"/>
            <p:nvPr/>
          </p:nvSpPr>
          <p:spPr>
            <a:xfrm>
              <a:off x="5871503" y="5918515"/>
              <a:ext cx="800872" cy="461665"/>
            </a:xfrm>
            <a:prstGeom prst="rect">
              <a:avLst/>
            </a:prstGeom>
            <a:noFill/>
          </p:spPr>
          <p:txBody>
            <a:bodyPr wrap="square" rtlCol="0">
              <a:spAutoFit/>
            </a:bodyPr>
            <a:lstStyle/>
            <a:p>
              <a:pPr algn="ctr"/>
              <a:r>
                <a:rPr lang="en-US" sz="1200" dirty="0"/>
                <a:t>Run</a:t>
              </a:r>
            </a:p>
            <a:p>
              <a:pPr algn="ctr"/>
              <a:r>
                <a:rPr lang="en-US" sz="1200" dirty="0"/>
                <a:t>Level 4</a:t>
              </a:r>
            </a:p>
          </p:txBody>
        </p:sp>
        <p:sp>
          <p:nvSpPr>
            <p:cNvPr id="73" name="TextBox 72">
              <a:extLst>
                <a:ext uri="{FF2B5EF4-FFF2-40B4-BE49-F238E27FC236}">
                  <a16:creationId xmlns:a16="http://schemas.microsoft.com/office/drawing/2014/main" id="{1CF2B022-85D6-441D-8304-856B28123CC9}"/>
                </a:ext>
              </a:extLst>
            </p:cNvPr>
            <p:cNvSpPr txBox="1"/>
            <p:nvPr/>
          </p:nvSpPr>
          <p:spPr>
            <a:xfrm>
              <a:off x="6852263" y="5907447"/>
              <a:ext cx="800872" cy="461665"/>
            </a:xfrm>
            <a:prstGeom prst="rect">
              <a:avLst/>
            </a:prstGeom>
            <a:noFill/>
          </p:spPr>
          <p:txBody>
            <a:bodyPr wrap="square" rtlCol="0">
              <a:spAutoFit/>
            </a:bodyPr>
            <a:lstStyle/>
            <a:p>
              <a:pPr algn="ctr"/>
              <a:r>
                <a:rPr lang="en-US" sz="1200" dirty="0"/>
                <a:t>Fly</a:t>
              </a:r>
            </a:p>
            <a:p>
              <a:pPr algn="ctr"/>
              <a:r>
                <a:rPr lang="en-US" sz="1200" dirty="0"/>
                <a:t>Level 5</a:t>
              </a:r>
            </a:p>
          </p:txBody>
        </p:sp>
      </p:grpSp>
      <p:sp>
        <p:nvSpPr>
          <p:cNvPr id="74" name="TextBox 73">
            <a:extLst>
              <a:ext uri="{FF2B5EF4-FFF2-40B4-BE49-F238E27FC236}">
                <a16:creationId xmlns:a16="http://schemas.microsoft.com/office/drawing/2014/main" id="{00A5108A-2E79-453D-95E7-93C0D2C682E5}"/>
              </a:ext>
            </a:extLst>
          </p:cNvPr>
          <p:cNvSpPr txBox="1"/>
          <p:nvPr/>
        </p:nvSpPr>
        <p:spPr>
          <a:xfrm>
            <a:off x="5119745" y="5051516"/>
            <a:ext cx="1298753" cy="307777"/>
          </a:xfrm>
          <a:prstGeom prst="rect">
            <a:avLst/>
          </a:prstGeom>
          <a:noFill/>
        </p:spPr>
        <p:txBody>
          <a:bodyPr wrap="none" rtlCol="0">
            <a:spAutoFit/>
          </a:bodyPr>
          <a:lstStyle/>
          <a:p>
            <a:r>
              <a:rPr lang="en-US" sz="1400" dirty="0"/>
              <a:t>Maturity Level</a:t>
            </a:r>
          </a:p>
        </p:txBody>
      </p:sp>
      <p:pic>
        <p:nvPicPr>
          <p:cNvPr id="75" name="Picture 74">
            <a:extLst>
              <a:ext uri="{FF2B5EF4-FFF2-40B4-BE49-F238E27FC236}">
                <a16:creationId xmlns:a16="http://schemas.microsoft.com/office/drawing/2014/main" id="{A1A0E7F5-53B9-406F-BDF6-47EC5B03E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669" y="659380"/>
            <a:ext cx="3445321" cy="3597848"/>
          </a:xfrm>
          <a:prstGeom prst="rect">
            <a:avLst/>
          </a:prstGeom>
        </p:spPr>
      </p:pic>
      <p:sp>
        <p:nvSpPr>
          <p:cNvPr id="76" name="Rectangle 75">
            <a:extLst>
              <a:ext uri="{FF2B5EF4-FFF2-40B4-BE49-F238E27FC236}">
                <a16:creationId xmlns:a16="http://schemas.microsoft.com/office/drawing/2014/main" id="{84AD04AA-31A1-4724-90E3-A0E97CD0C19C}"/>
              </a:ext>
            </a:extLst>
          </p:cNvPr>
          <p:cNvSpPr/>
          <p:nvPr/>
        </p:nvSpPr>
        <p:spPr>
          <a:xfrm>
            <a:off x="2361454" y="4680635"/>
            <a:ext cx="405489" cy="2159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BDC1994-5DEC-41B5-A062-3F59A4E6E051}"/>
              </a:ext>
            </a:extLst>
          </p:cNvPr>
          <p:cNvSpPr txBox="1"/>
          <p:nvPr/>
        </p:nvSpPr>
        <p:spPr>
          <a:xfrm>
            <a:off x="2766943" y="4643674"/>
            <a:ext cx="4460391" cy="307777"/>
          </a:xfrm>
          <a:prstGeom prst="rect">
            <a:avLst/>
          </a:prstGeom>
          <a:noFill/>
        </p:spPr>
        <p:txBody>
          <a:bodyPr wrap="square" rtlCol="0">
            <a:spAutoFit/>
          </a:bodyPr>
          <a:lstStyle/>
          <a:p>
            <a:r>
              <a:rPr lang="en-US" sz="1400" dirty="0"/>
              <a:t>Recommended minimal level for DSO Adoption</a:t>
            </a:r>
          </a:p>
        </p:txBody>
      </p:sp>
      <p:pic>
        <p:nvPicPr>
          <p:cNvPr id="78" name="Picture 77">
            <a:extLst>
              <a:ext uri="{FF2B5EF4-FFF2-40B4-BE49-F238E27FC236}">
                <a16:creationId xmlns:a16="http://schemas.microsoft.com/office/drawing/2014/main" id="{902AA12B-B4D0-4274-BD0B-89D5F468698D}"/>
              </a:ext>
            </a:extLst>
          </p:cNvPr>
          <p:cNvPicPr>
            <a:picLocks noChangeAspect="1"/>
          </p:cNvPicPr>
          <p:nvPr/>
        </p:nvPicPr>
        <p:blipFill>
          <a:blip r:embed="rId8"/>
          <a:stretch>
            <a:fillRect/>
          </a:stretch>
        </p:blipFill>
        <p:spPr>
          <a:xfrm>
            <a:off x="8172938" y="4010299"/>
            <a:ext cx="3054742" cy="2369882"/>
          </a:xfrm>
          <a:prstGeom prst="rect">
            <a:avLst/>
          </a:prstGeom>
        </p:spPr>
      </p:pic>
    </p:spTree>
    <p:extLst>
      <p:ext uri="{BB962C8B-B14F-4D97-AF65-F5344CB8AC3E}">
        <p14:creationId xmlns:p14="http://schemas.microsoft.com/office/powerpoint/2010/main" val="278813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4363-1359-47EE-9BEE-B5AC9AB3E9B5}"/>
              </a:ext>
            </a:extLst>
          </p:cNvPr>
          <p:cNvSpPr>
            <a:spLocks noGrp="1"/>
          </p:cNvSpPr>
          <p:nvPr>
            <p:ph type="title"/>
          </p:nvPr>
        </p:nvSpPr>
        <p:spPr>
          <a:xfrm>
            <a:off x="71120" y="2700261"/>
            <a:ext cx="10734040" cy="799859"/>
          </a:xfrm>
        </p:spPr>
        <p:txBody>
          <a:bodyPr/>
          <a:lstStyle/>
          <a:p>
            <a:r>
              <a:rPr lang="en-US" dirty="0"/>
              <a:t>              Success  STORIES  AFTER  REASSESSMENT</a:t>
            </a:r>
          </a:p>
        </p:txBody>
      </p:sp>
    </p:spTree>
    <p:extLst>
      <p:ext uri="{BB962C8B-B14F-4D97-AF65-F5344CB8AC3E}">
        <p14:creationId xmlns:p14="http://schemas.microsoft.com/office/powerpoint/2010/main" val="25753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4D0-EAD3-4A3C-BB28-BFBC2338C11B}"/>
              </a:ext>
            </a:extLst>
          </p:cNvPr>
          <p:cNvSpPr>
            <a:spLocks noGrp="1"/>
          </p:cNvSpPr>
          <p:nvPr>
            <p:ph type="title"/>
          </p:nvPr>
        </p:nvSpPr>
        <p:spPr>
          <a:xfrm>
            <a:off x="515938" y="246621"/>
            <a:ext cx="11150600" cy="608128"/>
          </a:xfrm>
        </p:spPr>
        <p:txBody>
          <a:bodyPr/>
          <a:lstStyle/>
          <a:p>
            <a:r>
              <a:rPr lang="en-US" dirty="0">
                <a:solidFill>
                  <a:srgbClr val="002060"/>
                </a:solidFill>
                <a:latin typeface="Segoe UI" panose="020B0502040204020203" pitchFamily="34" charset="0"/>
                <a:cs typeface="Segoe UI" panose="020B0502040204020203" pitchFamily="34" charset="0"/>
              </a:rPr>
              <a:t>Savings identified after reassessment 2023 </a:t>
            </a:r>
            <a:endParaRPr lang="en-US" dirty="0"/>
          </a:p>
        </p:txBody>
      </p:sp>
      <p:graphicFrame>
        <p:nvGraphicFramePr>
          <p:cNvPr id="5" name="Chart 4">
            <a:extLst>
              <a:ext uri="{FF2B5EF4-FFF2-40B4-BE49-F238E27FC236}">
                <a16:creationId xmlns:a16="http://schemas.microsoft.com/office/drawing/2014/main" id="{303B9C2D-CC7D-4E81-8211-BC36321967A3}"/>
              </a:ext>
            </a:extLst>
          </p:cNvPr>
          <p:cNvGraphicFramePr/>
          <p:nvPr>
            <p:extLst/>
          </p:nvPr>
        </p:nvGraphicFramePr>
        <p:xfrm>
          <a:off x="5237018" y="1672936"/>
          <a:ext cx="6699827" cy="433031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BCEB22B-634B-402F-BEE9-BD12EDA1CCCD}"/>
              </a:ext>
            </a:extLst>
          </p:cNvPr>
          <p:cNvPicPr>
            <a:picLocks noChangeAspect="1"/>
          </p:cNvPicPr>
          <p:nvPr/>
        </p:nvPicPr>
        <p:blipFill>
          <a:blip r:embed="rId4"/>
          <a:stretch>
            <a:fillRect/>
          </a:stretch>
        </p:blipFill>
        <p:spPr>
          <a:xfrm>
            <a:off x="409134" y="954647"/>
            <a:ext cx="1090431" cy="1090431"/>
          </a:xfrm>
          <a:prstGeom prst="rect">
            <a:avLst/>
          </a:prstGeom>
        </p:spPr>
      </p:pic>
      <p:sp>
        <p:nvSpPr>
          <p:cNvPr id="7" name="TextBox 6">
            <a:extLst>
              <a:ext uri="{FF2B5EF4-FFF2-40B4-BE49-F238E27FC236}">
                <a16:creationId xmlns:a16="http://schemas.microsoft.com/office/drawing/2014/main" id="{B08AE83D-D7B8-4804-8FF8-930CB2AC6A1E}"/>
              </a:ext>
            </a:extLst>
          </p:cNvPr>
          <p:cNvSpPr txBox="1"/>
          <p:nvPr/>
        </p:nvSpPr>
        <p:spPr>
          <a:xfrm>
            <a:off x="1545603" y="1109311"/>
            <a:ext cx="4681090" cy="923330"/>
          </a:xfrm>
          <a:prstGeom prst="rect">
            <a:avLst/>
          </a:prstGeom>
          <a:noFill/>
        </p:spPr>
        <p:txBody>
          <a:bodyPr wrap="none" rtlCol="0">
            <a:spAutoFit/>
          </a:bodyPr>
          <a:lstStyle/>
          <a:p>
            <a:r>
              <a:rPr lang="en-US" sz="5400" dirty="0"/>
              <a:t>9512 Hrs. </a:t>
            </a:r>
            <a:r>
              <a:rPr lang="en-US" sz="1400" dirty="0"/>
              <a:t>(As of Oct 2023)</a:t>
            </a:r>
          </a:p>
        </p:txBody>
      </p:sp>
      <p:graphicFrame>
        <p:nvGraphicFramePr>
          <p:cNvPr id="8" name="Chart 7">
            <a:extLst>
              <a:ext uri="{FF2B5EF4-FFF2-40B4-BE49-F238E27FC236}">
                <a16:creationId xmlns:a16="http://schemas.microsoft.com/office/drawing/2014/main" id="{6AD709EC-6415-48E2-A897-B887B69443CB}"/>
              </a:ext>
            </a:extLst>
          </p:cNvPr>
          <p:cNvGraphicFramePr/>
          <p:nvPr>
            <p:extLst/>
          </p:nvPr>
        </p:nvGraphicFramePr>
        <p:xfrm>
          <a:off x="255155" y="2351809"/>
          <a:ext cx="4854632" cy="2891727"/>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1CA697C1-5D22-4AD8-BE6E-44120FE413AE}"/>
                  </a:ext>
                </a:extLst>
              </p:cNvPr>
              <p:cNvGraphicFramePr/>
              <p:nvPr>
                <p:extLst/>
              </p:nvPr>
            </p:nvGraphicFramePr>
            <p:xfrm>
              <a:off x="393931" y="2086694"/>
              <a:ext cx="4564149" cy="311522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1CA697C1-5D22-4AD8-BE6E-44120FE413AE}"/>
                  </a:ext>
                </a:extLst>
              </p:cNvPr>
              <p:cNvPicPr>
                <a:picLocks noGrp="1" noRot="1" noChangeAspect="1" noMove="1" noResize="1" noEditPoints="1" noAdjustHandles="1" noChangeArrowheads="1" noChangeShapeType="1"/>
              </p:cNvPicPr>
              <p:nvPr/>
            </p:nvPicPr>
            <p:blipFill>
              <a:blip r:embed="rId7"/>
              <a:stretch>
                <a:fillRect/>
              </a:stretch>
            </p:blipFill>
            <p:spPr>
              <a:xfrm>
                <a:off x="393931" y="2086694"/>
                <a:ext cx="4564149" cy="3115226"/>
              </a:xfrm>
              <a:prstGeom prst="rect">
                <a:avLst/>
              </a:prstGeom>
            </p:spPr>
          </p:pic>
        </mc:Fallback>
      </mc:AlternateContent>
      <p:sp>
        <p:nvSpPr>
          <p:cNvPr id="3" name="TextBox 2">
            <a:extLst>
              <a:ext uri="{FF2B5EF4-FFF2-40B4-BE49-F238E27FC236}">
                <a16:creationId xmlns:a16="http://schemas.microsoft.com/office/drawing/2014/main" id="{4EC22FA4-49A9-4F28-B2D3-4D60F9189EBF}"/>
              </a:ext>
            </a:extLst>
          </p:cNvPr>
          <p:cNvSpPr txBox="1"/>
          <p:nvPr/>
        </p:nvSpPr>
        <p:spPr>
          <a:xfrm>
            <a:off x="255155" y="5436609"/>
            <a:ext cx="6419965" cy="56664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3600" b="1" dirty="0">
                <a:solidFill>
                  <a:schemeClr val="accent1">
                    <a:lumMod val="75000"/>
                  </a:schemeClr>
                </a:solidFill>
              </a:rPr>
              <a:t>27</a:t>
            </a:r>
            <a:r>
              <a:rPr lang="en-US" sz="2000" dirty="0"/>
              <a:t> Applications in pipeline for reassessment in 2023 </a:t>
            </a:r>
          </a:p>
        </p:txBody>
      </p:sp>
      <p:graphicFrame>
        <p:nvGraphicFramePr>
          <p:cNvPr id="13" name="Chart 12">
            <a:extLst>
              <a:ext uri="{FF2B5EF4-FFF2-40B4-BE49-F238E27FC236}">
                <a16:creationId xmlns:a16="http://schemas.microsoft.com/office/drawing/2014/main" id="{2DC4B2DE-9C6D-4B75-9F59-7739AC65FA55}"/>
              </a:ext>
            </a:extLst>
          </p:cNvPr>
          <p:cNvGraphicFramePr/>
          <p:nvPr>
            <p:extLst/>
          </p:nvPr>
        </p:nvGraphicFramePr>
        <p:xfrm>
          <a:off x="73315" y="2214786"/>
          <a:ext cx="5163703" cy="318020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8130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07556" y="114299"/>
            <a:ext cx="11150600" cy="1205345"/>
          </a:xfrm>
        </p:spPr>
        <p:txBody>
          <a:bodyPr/>
          <a:lstStyle/>
          <a:p>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r>
              <a:rPr lang="en-US" sz="3600" dirty="0">
                <a:solidFill>
                  <a:srgbClr val="002060"/>
                </a:solidFill>
                <a:latin typeface="Segoe UI" panose="020B0502040204020203" pitchFamily="34" charset="0"/>
                <a:ea typeface="+mn-ea"/>
                <a:cs typeface="Segoe UI" panose="020B0502040204020203" pitchFamily="34" charset="0"/>
              </a:rPr>
              <a:t>CASTeam </a:t>
            </a:r>
            <a:r>
              <a:rPr lang="en-US" sz="1400" dirty="0">
                <a:solidFill>
                  <a:srgbClr val="002060"/>
                </a:solidFill>
                <a:latin typeface="Segoe UI" panose="020B0502040204020203" pitchFamily="34" charset="0"/>
                <a:ea typeface="+mn-ea"/>
                <a:cs typeface="Segoe UI" panose="020B0502040204020203" pitchFamily="34" charset="0"/>
              </a:rPr>
              <a:t>(Commercial Aviation Services Tool &amp; Equipment Applications for Maintenance) </a:t>
            </a: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rgbClr val="FF0000"/>
                </a:solidFill>
                <a:latin typeface="Segoe UI" panose="020B0502040204020203" pitchFamily="34" charset="0"/>
                <a:ea typeface="+mn-ea"/>
                <a:cs typeface="Segoe UI" panose="020B0502040204020203" pitchFamily="34" charset="0"/>
              </a:rPr>
              <a:t>l3 to l4</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4047</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(102 Prod CI/cd + 3195 dev CI/CD + 750  coverity pipeline automation)</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1602627922"/>
              </p:ext>
            </p:extLst>
          </p:nvPr>
        </p:nvGraphicFramePr>
        <p:xfrm>
          <a:off x="1269778" y="1141745"/>
          <a:ext cx="9652444" cy="5175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1950784" y="4209233"/>
            <a:ext cx="3422074" cy="2062103"/>
          </a:xfrm>
          <a:prstGeom prst="rect">
            <a:avLst/>
          </a:prstGeom>
          <a:noFill/>
        </p:spPr>
        <p:txBody>
          <a:bodyPr wrap="square" rtlCol="0">
            <a:spAutoFit/>
          </a:bodyPr>
          <a:lstStyle>
            <a:defPPr>
              <a:defRPr lang="en-US"/>
            </a:defPPr>
            <a:lvl1pPr algn="ctr">
              <a:defRPr sz="1600">
                <a:solidFill>
                  <a:schemeClr val="bg1"/>
                </a:solidFill>
              </a:defRPr>
            </a:lvl1pPr>
          </a:lstStyle>
          <a:p>
            <a:endParaRPr lang="en-US" dirty="0"/>
          </a:p>
          <a:p>
            <a:r>
              <a:rPr lang="en-US" dirty="0"/>
              <a:t>3 Production Releases</a:t>
            </a:r>
          </a:p>
          <a:p>
            <a:r>
              <a:rPr lang="en-US" dirty="0"/>
              <a:t>Manual Effort = 4.5hrs</a:t>
            </a:r>
          </a:p>
          <a:p>
            <a:r>
              <a:rPr lang="en-US" dirty="0"/>
              <a:t>Automated = 0.25hrs</a:t>
            </a:r>
          </a:p>
          <a:p>
            <a:r>
              <a:rPr lang="en-US" dirty="0"/>
              <a:t>50+ Non Prod Deployments</a:t>
            </a:r>
          </a:p>
          <a:p>
            <a:r>
              <a:rPr lang="en-US" dirty="0"/>
              <a:t> (30 dev + 10 stage+10 test )</a:t>
            </a:r>
          </a:p>
          <a:p>
            <a:r>
              <a:rPr lang="en-US" dirty="0"/>
              <a:t>Per sprint (50 * 4.25) = 213hrs</a:t>
            </a:r>
          </a:p>
          <a:p>
            <a:endParaRPr lang="en-US" dirty="0"/>
          </a:p>
        </p:txBody>
      </p:sp>
      <p:sp>
        <p:nvSpPr>
          <p:cNvPr id="7" name="TextBox 6">
            <a:extLst>
              <a:ext uri="{FF2B5EF4-FFF2-40B4-BE49-F238E27FC236}">
                <a16:creationId xmlns:a16="http://schemas.microsoft.com/office/drawing/2014/main" id="{6EBB0DB8-991B-4D50-B63E-1343D8E7B69A}"/>
              </a:ext>
            </a:extLst>
          </p:cNvPr>
          <p:cNvSpPr txBox="1"/>
          <p:nvPr/>
        </p:nvSpPr>
        <p:spPr>
          <a:xfrm>
            <a:off x="6993124" y="4332343"/>
            <a:ext cx="311727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23 to 84% Unit test Coverage improvement</a:t>
            </a:r>
          </a:p>
          <a:p>
            <a:pPr marL="285750" indent="-285750">
              <a:buFont typeface="Arial" panose="020B0604020202020204" pitchFamily="34" charset="0"/>
              <a:buChar char="•"/>
            </a:pPr>
            <a:r>
              <a:rPr lang="en-US" sz="1600" dirty="0">
                <a:solidFill>
                  <a:schemeClr val="bg1"/>
                </a:solidFill>
              </a:rPr>
              <a:t>Automated Protractor tests during Releases.</a:t>
            </a:r>
          </a:p>
          <a:p>
            <a:pPr marL="285750" indent="-285750">
              <a:buFont typeface="Arial" panose="020B0604020202020204" pitchFamily="34" charset="0"/>
              <a:buChar char="•"/>
            </a:pPr>
            <a:r>
              <a:rPr lang="en-US" sz="1600" dirty="0">
                <a:solidFill>
                  <a:schemeClr val="bg1"/>
                </a:solidFill>
              </a:rPr>
              <a:t>Coverity Pipeline savings</a:t>
            </a:r>
          </a:p>
          <a:p>
            <a:r>
              <a:rPr lang="en-US" sz="1600" dirty="0">
                <a:solidFill>
                  <a:schemeClr val="bg1"/>
                </a:solidFill>
              </a:rPr>
              <a:t>     Per Sprint </a:t>
            </a:r>
          </a:p>
          <a:p>
            <a:r>
              <a:rPr lang="en-US" sz="1600" dirty="0">
                <a:solidFill>
                  <a:schemeClr val="bg1"/>
                </a:solidFill>
              </a:rPr>
              <a:t>     ( 50 scans * 1 </a:t>
            </a:r>
            <a:r>
              <a:rPr lang="en-US" sz="1600" dirty="0" err="1">
                <a:solidFill>
                  <a:schemeClr val="bg1"/>
                </a:solidFill>
              </a:rPr>
              <a:t>hr</a:t>
            </a:r>
            <a:r>
              <a:rPr lang="en-US" sz="1600" dirty="0">
                <a:solidFill>
                  <a:schemeClr val="bg1"/>
                </a:solidFill>
              </a:rPr>
              <a:t>) = 50 </a:t>
            </a:r>
            <a:r>
              <a:rPr lang="en-US" sz="1600" dirty="0" err="1">
                <a:solidFill>
                  <a:schemeClr val="bg1"/>
                </a:solidFill>
              </a:rPr>
              <a:t>hrs</a:t>
            </a:r>
            <a:endParaRPr lang="en-US" sz="1600" dirty="0">
              <a:solidFill>
                <a:schemeClr val="bg1"/>
              </a:solidFill>
            </a:endParaRPr>
          </a:p>
        </p:txBody>
      </p:sp>
      <p:sp>
        <p:nvSpPr>
          <p:cNvPr id="8" name="TextBox 7">
            <a:extLst>
              <a:ext uri="{FF2B5EF4-FFF2-40B4-BE49-F238E27FC236}">
                <a16:creationId xmlns:a16="http://schemas.microsoft.com/office/drawing/2014/main" id="{A2294FCA-32AC-489F-9353-7C4A548841D9}"/>
              </a:ext>
            </a:extLst>
          </p:cNvPr>
          <p:cNvSpPr txBox="1"/>
          <p:nvPr/>
        </p:nvSpPr>
        <p:spPr>
          <a:xfrm>
            <a:off x="2890044" y="3729708"/>
            <a:ext cx="1377300" cy="707886"/>
          </a:xfrm>
          <a:prstGeom prst="rect">
            <a:avLst/>
          </a:prstGeom>
          <a:noFill/>
        </p:spPr>
        <p:txBody>
          <a:bodyPr wrap="none" rtlCol="0">
            <a:spAutoFit/>
          </a:bodyPr>
          <a:lstStyle/>
          <a:p>
            <a:r>
              <a:rPr lang="en-US" sz="4000" dirty="0">
                <a:solidFill>
                  <a:schemeClr val="bg1"/>
                </a:solidFill>
              </a:rPr>
              <a:t>CI/CD</a:t>
            </a:r>
          </a:p>
        </p:txBody>
      </p:sp>
      <p:sp>
        <p:nvSpPr>
          <p:cNvPr id="9" name="TextBox 8">
            <a:extLst>
              <a:ext uri="{FF2B5EF4-FFF2-40B4-BE49-F238E27FC236}">
                <a16:creationId xmlns:a16="http://schemas.microsoft.com/office/drawing/2014/main" id="{5DD03756-75DE-4484-91CA-24B2BED9D96C}"/>
              </a:ext>
            </a:extLst>
          </p:cNvPr>
          <p:cNvSpPr txBox="1"/>
          <p:nvPr/>
        </p:nvSpPr>
        <p:spPr>
          <a:xfrm>
            <a:off x="7033287" y="3624456"/>
            <a:ext cx="3207929" cy="707886"/>
          </a:xfrm>
          <a:prstGeom prst="rect">
            <a:avLst/>
          </a:prstGeom>
          <a:noFill/>
        </p:spPr>
        <p:txBody>
          <a:bodyPr wrap="none" rtlCol="0">
            <a:spAutoFit/>
          </a:bodyPr>
          <a:lstStyle/>
          <a:p>
            <a:r>
              <a:rPr lang="en-US" sz="4000" dirty="0">
                <a:solidFill>
                  <a:schemeClr val="bg1"/>
                </a:solidFill>
              </a:rPr>
              <a:t>Development</a:t>
            </a:r>
          </a:p>
        </p:txBody>
      </p:sp>
    </p:spTree>
    <p:extLst>
      <p:ext uri="{BB962C8B-B14F-4D97-AF65-F5344CB8AC3E}">
        <p14:creationId xmlns:p14="http://schemas.microsoft.com/office/powerpoint/2010/main" val="124446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20700" y="-31252"/>
            <a:ext cx="11150600" cy="1369254"/>
          </a:xfrm>
        </p:spPr>
        <p:txBody>
          <a:bodyPr/>
          <a:lstStyle/>
          <a:p>
            <a:r>
              <a:rPr lang="en-US" sz="3600" dirty="0">
                <a:solidFill>
                  <a:srgbClr val="002060"/>
                </a:solidFill>
                <a:latin typeface="Segoe UI" panose="020B0502040204020203" pitchFamily="34" charset="0"/>
                <a:ea typeface="+mn-ea"/>
                <a:cs typeface="Segoe UI" panose="020B0502040204020203" pitchFamily="34" charset="0"/>
              </a:rPr>
              <a:t>MIST – </a:t>
            </a:r>
            <a:r>
              <a:rPr lang="en-US" sz="2000" dirty="0">
                <a:solidFill>
                  <a:srgbClr val="002060"/>
                </a:solidFill>
                <a:latin typeface="Segoe UI" panose="020B0502040204020203" pitchFamily="34" charset="0"/>
                <a:ea typeface="+mn-ea"/>
                <a:cs typeface="Segoe UI" panose="020B0502040204020203" pitchFamily="34" charset="0"/>
              </a:rPr>
              <a:t>(Modular instrumentation setup tool)</a:t>
            </a:r>
            <a:br>
              <a:rPr lang="en-US" sz="3600" dirty="0">
                <a:solidFill>
                  <a:srgbClr val="002060"/>
                </a:solidFill>
                <a:latin typeface="Segoe UI" panose="020B0502040204020203" pitchFamily="34" charset="0"/>
                <a:ea typeface="+mn-ea"/>
                <a:cs typeface="Segoe UI" panose="020B0502040204020203" pitchFamily="34" charset="0"/>
              </a:rPr>
            </a:b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rgbClr val="FF0000"/>
                </a:solidFill>
                <a:latin typeface="Segoe UI" panose="020B0502040204020203" pitchFamily="34" charset="0"/>
                <a:ea typeface="+mn-ea"/>
                <a:cs typeface="Segoe UI" panose="020B0502040204020203" pitchFamily="34" charset="0"/>
              </a:rPr>
              <a:t>l1 to l3</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2304</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(1536 CI/cd + 768 development)</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913817500"/>
              </p:ext>
            </p:extLst>
          </p:nvPr>
        </p:nvGraphicFramePr>
        <p:xfrm>
          <a:off x="621991" y="1241333"/>
          <a:ext cx="7756900" cy="508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981250" y="4323433"/>
            <a:ext cx="3329394" cy="1815882"/>
          </a:xfrm>
          <a:prstGeom prst="rect">
            <a:avLst/>
          </a:prstGeom>
          <a:noFill/>
        </p:spPr>
        <p:txBody>
          <a:bodyPr wrap="square" rtlCol="0">
            <a:spAutoFit/>
          </a:bodyPr>
          <a:lstStyle/>
          <a:p>
            <a:pPr algn="ctr"/>
            <a:r>
              <a:rPr lang="en-US" sz="1600" dirty="0">
                <a:solidFill>
                  <a:schemeClr val="bg1"/>
                </a:solidFill>
              </a:rPr>
              <a:t>4 Non-Production Deployment</a:t>
            </a:r>
          </a:p>
          <a:p>
            <a:pPr algn="ctr"/>
            <a:r>
              <a:rPr lang="en-US" sz="1600" dirty="0">
                <a:solidFill>
                  <a:schemeClr val="bg1"/>
                </a:solidFill>
              </a:rPr>
              <a:t>Configuration Management Practice followed.</a:t>
            </a:r>
          </a:p>
          <a:p>
            <a:pPr algn="ctr"/>
            <a:r>
              <a:rPr lang="en-US" sz="1600" dirty="0">
                <a:solidFill>
                  <a:schemeClr val="bg1"/>
                </a:solidFill>
              </a:rPr>
              <a:t>Manual Effort = 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Automated = 1.5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Per Sprint(4env*4hr*8build=128 </a:t>
            </a:r>
            <a:r>
              <a:rPr lang="en-US" sz="1600" dirty="0" err="1">
                <a:solidFill>
                  <a:schemeClr val="bg1"/>
                </a:solidFill>
              </a:rPr>
              <a:t>hr</a:t>
            </a:r>
            <a:r>
              <a:rPr lang="en-US" sz="1600" dirty="0">
                <a:solidFill>
                  <a:schemeClr val="bg1"/>
                </a:solidFill>
              </a:rPr>
              <a:t>)</a:t>
            </a:r>
          </a:p>
        </p:txBody>
      </p:sp>
      <p:sp>
        <p:nvSpPr>
          <p:cNvPr id="8" name="TextBox 7">
            <a:extLst>
              <a:ext uri="{FF2B5EF4-FFF2-40B4-BE49-F238E27FC236}">
                <a16:creationId xmlns:a16="http://schemas.microsoft.com/office/drawing/2014/main" id="{A2294FCA-32AC-489F-9353-7C4A548841D9}"/>
              </a:ext>
            </a:extLst>
          </p:cNvPr>
          <p:cNvSpPr txBox="1"/>
          <p:nvPr/>
        </p:nvSpPr>
        <p:spPr>
          <a:xfrm>
            <a:off x="1813173" y="3785504"/>
            <a:ext cx="1459963" cy="646331"/>
          </a:xfrm>
          <a:prstGeom prst="rect">
            <a:avLst/>
          </a:prstGeom>
          <a:noFill/>
        </p:spPr>
        <p:txBody>
          <a:bodyPr wrap="square" rtlCol="0">
            <a:spAutoFit/>
          </a:bodyPr>
          <a:lstStyle/>
          <a:p>
            <a:r>
              <a:rPr lang="en-US" sz="3600" dirty="0">
                <a:solidFill>
                  <a:schemeClr val="bg1"/>
                </a:solidFill>
              </a:rPr>
              <a:t>CI/CD</a:t>
            </a:r>
          </a:p>
        </p:txBody>
      </p:sp>
      <p:sp>
        <p:nvSpPr>
          <p:cNvPr id="10" name="TextBox 9">
            <a:extLst>
              <a:ext uri="{FF2B5EF4-FFF2-40B4-BE49-F238E27FC236}">
                <a16:creationId xmlns:a16="http://schemas.microsoft.com/office/drawing/2014/main" id="{D61782F2-E214-40FF-951A-B51A48B3C561}"/>
              </a:ext>
            </a:extLst>
          </p:cNvPr>
          <p:cNvSpPr txBox="1"/>
          <p:nvPr/>
        </p:nvSpPr>
        <p:spPr>
          <a:xfrm>
            <a:off x="5000998" y="3830281"/>
            <a:ext cx="3135084" cy="646331"/>
          </a:xfrm>
          <a:prstGeom prst="rect">
            <a:avLst/>
          </a:prstGeom>
          <a:noFill/>
        </p:spPr>
        <p:txBody>
          <a:bodyPr wrap="square" rtlCol="0">
            <a:spAutoFit/>
          </a:bodyPr>
          <a:lstStyle/>
          <a:p>
            <a:r>
              <a:rPr lang="en-US" sz="3600" dirty="0">
                <a:solidFill>
                  <a:schemeClr val="bg1"/>
                </a:solidFill>
              </a:rPr>
              <a:t>Development</a:t>
            </a:r>
          </a:p>
        </p:txBody>
      </p:sp>
      <p:sp>
        <p:nvSpPr>
          <p:cNvPr id="11" name="TextBox 10">
            <a:extLst>
              <a:ext uri="{FF2B5EF4-FFF2-40B4-BE49-F238E27FC236}">
                <a16:creationId xmlns:a16="http://schemas.microsoft.com/office/drawing/2014/main" id="{D2BCD3E4-7ACA-4C05-8E69-77901D21922D}"/>
              </a:ext>
            </a:extLst>
          </p:cNvPr>
          <p:cNvSpPr txBox="1"/>
          <p:nvPr/>
        </p:nvSpPr>
        <p:spPr>
          <a:xfrm>
            <a:off x="4669903" y="4498260"/>
            <a:ext cx="3466179" cy="1569660"/>
          </a:xfrm>
          <a:prstGeom prst="rect">
            <a:avLst/>
          </a:prstGeom>
          <a:solidFill>
            <a:srgbClr val="458422"/>
          </a:solidFill>
        </p:spPr>
        <p:txBody>
          <a:bodyPr wrap="square" rtlCol="0">
            <a:spAutoFit/>
          </a:bodyPr>
          <a:lstStyle/>
          <a:p>
            <a:pPr algn="ctr"/>
            <a:r>
              <a:rPr lang="en-US" sz="1600" dirty="0">
                <a:solidFill>
                  <a:schemeClr val="bg1"/>
                </a:solidFill>
              </a:rPr>
              <a:t>SAST tool in pipeline helps to ensure no new security vulnerabilities go to Production. Address security and quality defects early in the software development.</a:t>
            </a:r>
          </a:p>
          <a:p>
            <a:pPr algn="ctr"/>
            <a:r>
              <a:rPr lang="en-US" sz="1600" dirty="0">
                <a:solidFill>
                  <a:schemeClr val="bg1"/>
                </a:solidFill>
              </a:rPr>
              <a:t>8 Story Point Task X 8 </a:t>
            </a:r>
            <a:r>
              <a:rPr lang="en-US" sz="1600" dirty="0" err="1">
                <a:solidFill>
                  <a:schemeClr val="bg1"/>
                </a:solidFill>
              </a:rPr>
              <a:t>hrs</a:t>
            </a:r>
            <a:r>
              <a:rPr lang="en-US" sz="1600" dirty="0">
                <a:solidFill>
                  <a:schemeClr val="bg1"/>
                </a:solidFill>
              </a:rPr>
              <a:t> = 64 </a:t>
            </a:r>
            <a:r>
              <a:rPr lang="en-US" sz="1600" dirty="0" err="1">
                <a:solidFill>
                  <a:schemeClr val="bg1"/>
                </a:solidFill>
              </a:rPr>
              <a:t>hrs</a:t>
            </a:r>
            <a:endParaRPr lang="en-US" sz="1600" dirty="0">
              <a:solidFill>
                <a:schemeClr val="bg1"/>
              </a:solidFill>
            </a:endParaRPr>
          </a:p>
        </p:txBody>
      </p:sp>
      <p:sp>
        <p:nvSpPr>
          <p:cNvPr id="12" name="Rectangle 11">
            <a:extLst>
              <a:ext uri="{FF2B5EF4-FFF2-40B4-BE49-F238E27FC236}">
                <a16:creationId xmlns:a16="http://schemas.microsoft.com/office/drawing/2014/main" id="{7A4599C3-9497-46E6-8A71-B63E75FF9C31}"/>
              </a:ext>
            </a:extLst>
          </p:cNvPr>
          <p:cNvSpPr/>
          <p:nvPr/>
        </p:nvSpPr>
        <p:spPr>
          <a:xfrm>
            <a:off x="8645306" y="1528363"/>
            <a:ext cx="2924703" cy="4801314"/>
          </a:xfrm>
          <a:prstGeom prst="rect">
            <a:avLst/>
          </a:prstGeom>
        </p:spPr>
        <p:txBody>
          <a:bodyPr wrap="square">
            <a:spAutoFit/>
          </a:bodyPr>
          <a:lstStyle/>
          <a:p>
            <a:pPr algn="ctr"/>
            <a:r>
              <a:rPr lang="en-US" dirty="0"/>
              <a:t>Configuration Management Practice followed which increases agility, both on the part of individual developers and the application as a whole.</a:t>
            </a:r>
          </a:p>
          <a:p>
            <a:endParaRPr lang="en-US" b="1" dirty="0"/>
          </a:p>
          <a:p>
            <a:r>
              <a:rPr lang="en-US" b="1" dirty="0"/>
              <a:t>Features:</a:t>
            </a:r>
          </a:p>
          <a:p>
            <a:endParaRPr lang="en-US" b="1" dirty="0"/>
          </a:p>
          <a:p>
            <a:pPr marL="800100" lvl="1" indent="-342900">
              <a:buFont typeface="Wingdings" panose="05000000000000000000" pitchFamily="2" charset="2"/>
              <a:buChar char="v"/>
            </a:pPr>
            <a:r>
              <a:rPr lang="en-US" dirty="0"/>
              <a:t>Externalized </a:t>
            </a:r>
          </a:p>
          <a:p>
            <a:pPr marL="800100" lvl="1" indent="-342900">
              <a:buFont typeface="Wingdings" panose="05000000000000000000" pitchFamily="2" charset="2"/>
              <a:buChar char="v"/>
            </a:pPr>
            <a:r>
              <a:rPr lang="en-US" dirty="0"/>
              <a:t>Environment Specific </a:t>
            </a:r>
          </a:p>
          <a:p>
            <a:pPr marL="800100" lvl="1" indent="-342900">
              <a:buFont typeface="Wingdings" panose="05000000000000000000" pitchFamily="2" charset="2"/>
              <a:buChar char="v"/>
            </a:pPr>
            <a:r>
              <a:rPr lang="en-US" dirty="0"/>
              <a:t>Consistent </a:t>
            </a:r>
            <a:r>
              <a:rPr lang="en-US" dirty="0">
                <a:sym typeface="Wingdings" panose="05000000000000000000" pitchFamily="2" charset="2"/>
              </a:rPr>
              <a:t> </a:t>
            </a:r>
            <a:endParaRPr lang="en-US" dirty="0"/>
          </a:p>
          <a:p>
            <a:pPr marL="800100" lvl="1" indent="-342900">
              <a:buFont typeface="Wingdings" panose="05000000000000000000" pitchFamily="2" charset="2"/>
              <a:buChar char="v"/>
            </a:pPr>
            <a:r>
              <a:rPr lang="en-US" dirty="0"/>
              <a:t>Version History</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76497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SHAPENAME" val="5. Source"/>
</p:tagLst>
</file>

<file path=ppt/tags/tag1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5. Source"/>
</p:tagLst>
</file>

<file path=ppt/tags/tag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5. Sourc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heme/theme1.xml><?xml version="1.0" encoding="utf-8"?>
<a:theme xmlns:a="http://schemas.openxmlformats.org/drawingml/2006/main" name="1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2.xml><?xml version="1.0" encoding="utf-8"?>
<a:theme xmlns:a="http://schemas.openxmlformats.org/drawingml/2006/main" name="1_White">
  <a:themeElements>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9522CN_OFF.potx" id="{CDAD63ED-85B0-44BA-8B54-8A0CE672CB50}" vid="{C250968A-D2EE-46A3-AC48-C65E176B11D6}"/>
    </a:ext>
  </a:extLst>
</a:theme>
</file>

<file path=ppt/theme/theme3.xml><?xml version="1.0" encoding="utf-8"?>
<a:theme xmlns:a="http://schemas.openxmlformats.org/drawingml/2006/main" name="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5f5a6fe-4a1b-4af0-bdf3-973ca2ac5c9b">
      <UserInfo>
        <DisplayName>Shew (US), Kenneth C</DisplayName>
        <AccountId>131</AccountId>
        <AccountType/>
      </UserInfo>
      <UserInfo>
        <DisplayName>Mondal, Jayanta</DisplayName>
        <AccountId>386</AccountId>
        <AccountType/>
      </UserInfo>
      <UserInfo>
        <DisplayName>Kaggallu, Naga Harsha</DisplayName>
        <AccountId>53</AccountId>
        <AccountType/>
      </UserInfo>
      <UserInfo>
        <DisplayName>Chetty, Poornima</DisplayName>
        <AccountId>19</AccountId>
        <AccountType/>
      </UserInfo>
      <UserInfo>
        <DisplayName>Wellington (US), Donald R</DisplayName>
        <AccountId>151</AccountId>
        <AccountType/>
      </UserInfo>
      <UserInfo>
        <DisplayName>Sankar, Santhana</DisplayName>
        <AccountId>384</AccountId>
        <AccountType/>
      </UserInfo>
      <UserInfo>
        <DisplayName>Karimpanakkal, Pramithi R</DisplayName>
        <AccountId>132</AccountId>
        <AccountType/>
      </UserInfo>
      <UserInfo>
        <DisplayName>Valiyarayil, Siby</DisplayName>
        <AccountId>379</AccountId>
        <AccountType/>
      </UserInfo>
      <UserInfo>
        <DisplayName>Chougule, Priyanka Dhanpal</DisplayName>
        <AccountId>389</AccountId>
        <AccountType/>
      </UserInfo>
      <UserInfo>
        <DisplayName>Mishra, Sushil</DisplayName>
        <AccountId>98</AccountId>
        <AccountType/>
      </UserInfo>
      <UserInfo>
        <DisplayName>Tirukkoylur Sekhar, Karthik</DisplayName>
        <AccountId>320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DD916514DBCE43A7BCB05C4F272DDA" ma:contentTypeVersion="1" ma:contentTypeDescription="Create a new document." ma:contentTypeScope="" ma:versionID="dccf5012829a92ec4f707f83e327a4dd">
  <xsd:schema xmlns:xsd="http://www.w3.org/2001/XMLSchema" xmlns:xs="http://www.w3.org/2001/XMLSchema" xmlns:p="http://schemas.microsoft.com/office/2006/metadata/properties" xmlns:ns2="e5f5a6fe-4a1b-4af0-bdf3-973ca2ac5c9b" targetNamespace="http://schemas.microsoft.com/office/2006/metadata/properties" ma:root="true" ma:fieldsID="9de14cfc8f2e987b84a6cb75e1dd3bd3" ns2:_="">
    <xsd:import namespace="e5f5a6fe-4a1b-4af0-bdf3-973ca2ac5c9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f5a6fe-4a1b-4af0-bdf3-973ca2ac5c9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F09412-24D7-4F10-8E82-FC9CF48FEBC3}">
  <ds:schemaRefs>
    <ds:schemaRef ds:uri="http://schemas.microsoft.com/sharepoint/v3/contenttype/forms"/>
  </ds:schemaRefs>
</ds:datastoreItem>
</file>

<file path=customXml/itemProps2.xml><?xml version="1.0" encoding="utf-8"?>
<ds:datastoreItem xmlns:ds="http://schemas.openxmlformats.org/officeDocument/2006/customXml" ds:itemID="{FCB39F72-E109-4DC6-8649-D2A538E61541}">
  <ds:schemaRefs>
    <ds:schemaRef ds:uri="http://schemas.microsoft.com/office/infopath/2007/PartnerControls"/>
    <ds:schemaRef ds:uri="http://schemas.microsoft.com/office/2006/documentManagement/types"/>
    <ds:schemaRef ds:uri="e5f5a6fe-4a1b-4af0-bdf3-973ca2ac5c9b"/>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A977FAD1-A139-434C-A27B-1C024F70E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f5a6fe-4a1b-4af0-bdf3-973ca2ac5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7495</TotalTime>
  <Words>1488</Words>
  <Application>Microsoft Office PowerPoint</Application>
  <PresentationFormat>Widescreen</PresentationFormat>
  <Paragraphs>236</Paragraphs>
  <Slides>16</Slides>
  <Notes>7</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29" baseType="lpstr">
      <vt:lpstr>ＭＳ Ｐゴシック</vt:lpstr>
      <vt:lpstr>Arial</vt:lpstr>
      <vt:lpstr>Arial Unicode MS</vt:lpstr>
      <vt:lpstr>Calibri</vt:lpstr>
      <vt:lpstr>Courier New</vt:lpstr>
      <vt:lpstr>Georgia</vt:lpstr>
      <vt:lpstr>Segoe UI</vt:lpstr>
      <vt:lpstr>Symbol</vt:lpstr>
      <vt:lpstr>Wingdings</vt:lpstr>
      <vt:lpstr>1_EO&amp;T Slide Master</vt:lpstr>
      <vt:lpstr>1_White</vt:lpstr>
      <vt:lpstr>EO&amp;T Slide Master</vt:lpstr>
      <vt:lpstr>think-cell Slide</vt:lpstr>
      <vt:lpstr>DevSecOps &amp; Automation Newsletter</vt:lpstr>
      <vt:lpstr>                   WHY  DevSecOps ?</vt:lpstr>
      <vt:lpstr>                                      DevSecOps 2023 </vt:lpstr>
      <vt:lpstr> Why Implement DevSecOps?</vt:lpstr>
      <vt:lpstr>Understanding DevSecOps Maturity </vt:lpstr>
      <vt:lpstr>              Success  STORIES  AFTER  REASSESSMENT</vt:lpstr>
      <vt:lpstr>Savings identified after reassessment 2023 </vt:lpstr>
      <vt:lpstr>      CASTeam (Commercial Aviation Services Tool &amp; Equipment Applications for Maintenance) Success stories (l3 to l4) Total Savings in a year 4047 hours = (102 Prod CI/cd + 3195 dev CI/CD + 750  coverity pipeline automation)</vt:lpstr>
      <vt:lpstr>MIST – (Modular instrumentation setup tool) Success stories (l1 to l3) Total Savings In A Year 2304 hours = (1536 CI/cd + 768 development)</vt:lpstr>
      <vt:lpstr> GSESP (Ground Support Equipment supply partner) Success stories (l3 to l4) Total Savings in a year 2265 hours = (30 Prod CI/cd + 1710 dev CI/CD + 525 coverity pipeline automation)</vt:lpstr>
      <vt:lpstr> DSO improvement case study using vsm(Value stream mapping)</vt:lpstr>
      <vt:lpstr> DSO improvement case study using vsm (Value stream mapping)</vt:lpstr>
      <vt:lpstr>Automation Case study : 1</vt:lpstr>
      <vt:lpstr>Automation Case study : 2</vt:lpstr>
      <vt:lpstr>Contact us</vt:lpstr>
      <vt:lpstr>Thank You</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Strategy  Working Deck</dc:title>
  <dc:creator>Dey, Sohini</dc:creator>
  <cp:lastModifiedBy>Singh, Abhishek K</cp:lastModifiedBy>
  <cp:revision>451</cp:revision>
  <dcterms:created xsi:type="dcterms:W3CDTF">2022-04-18T05:47:46Z</dcterms:created>
  <dcterms:modified xsi:type="dcterms:W3CDTF">2024-03-22T06:41:24Z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0x010100F4DD916514DBCE43A7BCB05C4F272DDA</vt:lpwstr>
  </property>
</Properties>
</file>